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notesMasterIdLst>
    <p:notesMasterId r:id="rId30"/>
  </p:notesMasterIdLst>
  <p:handoutMasterIdLst>
    <p:handoutMasterId r:id="rId31"/>
  </p:handoutMasterIdLst>
  <p:sldIdLst>
    <p:sldId id="281" r:id="rId2"/>
    <p:sldId id="329" r:id="rId3"/>
    <p:sldId id="330" r:id="rId4"/>
    <p:sldId id="369" r:id="rId5"/>
    <p:sldId id="262" r:id="rId6"/>
    <p:sldId id="261" r:id="rId7"/>
    <p:sldId id="260" r:id="rId8"/>
    <p:sldId id="266" r:id="rId9"/>
    <p:sldId id="259" r:id="rId10"/>
    <p:sldId id="306" r:id="rId11"/>
    <p:sldId id="370" r:id="rId12"/>
    <p:sldId id="332" r:id="rId13"/>
    <p:sldId id="371" r:id="rId14"/>
    <p:sldId id="359" r:id="rId15"/>
    <p:sldId id="372" r:id="rId16"/>
    <p:sldId id="360" r:id="rId17"/>
    <p:sldId id="361" r:id="rId18"/>
    <p:sldId id="373" r:id="rId19"/>
    <p:sldId id="362" r:id="rId20"/>
    <p:sldId id="374" r:id="rId21"/>
    <p:sldId id="363" r:id="rId22"/>
    <p:sldId id="375" r:id="rId23"/>
    <p:sldId id="364" r:id="rId24"/>
    <p:sldId id="365" r:id="rId25"/>
    <p:sldId id="367" r:id="rId26"/>
    <p:sldId id="376" r:id="rId27"/>
    <p:sldId id="377" r:id="rId28"/>
    <p:sldId id="36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7F1F8"/>
    <a:srgbClr val="FDF1DE"/>
    <a:srgbClr val="D2807E"/>
    <a:srgbClr val="C5A873"/>
    <a:srgbClr val="F8EAE8"/>
    <a:srgbClr val="9698B8"/>
    <a:srgbClr val="E0D9E9"/>
    <a:srgbClr val="D69EC5"/>
    <a:srgbClr val="EAF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960B7-13C6-46AD-A21B-03959927E6BA}" v="815" dt="2025-10-11T14:07:01.9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5748" autoAdjust="0"/>
  </p:normalViewPr>
  <p:slideViewPr>
    <p:cSldViewPr snapToGrid="0" snapToObjects="1">
      <p:cViewPr varScale="1">
        <p:scale>
          <a:sx n="70" d="100"/>
          <a:sy n="70" d="100"/>
        </p:scale>
        <p:origin x="184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288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8EE23-79B4-8A9A-A181-CB08F5B32E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9CD16D-BB7E-FA0A-C3D4-490B97189D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79CAE-B371-486D-AF92-43A1653B83C3}" type="datetimeFigureOut">
              <a:rPr lang="en-GB" smtClean="0"/>
              <a:t>20/02/2026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B29EF2-7F16-9878-8C02-C4DD79463B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34A53-B6C6-2CF5-D088-1F3F14E2B8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7CDB2-45DF-4770-ADB4-C4524BDF2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99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4EE17-54F7-46AB-A932-8D3905F975E5}" type="datetimeFigureOut">
              <a:rPr lang="en-GB" smtClean="0"/>
              <a:t>20/02/2026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9AFD5-0F30-4211-B2AC-4EC967A348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76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ar-SA" dirty="0"/>
              <a:t>)أ( الربط بين الصورة واللفظ. )ب( التمثيل. )ج( ذكر الأمثلة الحقيقية أوجد تواصلا لغويا إذا أمكن حسب حصيلة الطلاب اللغوية.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9AFD5-0F30-4211-B2AC-4EC967A348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90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8FF34-BA63-E067-ECC3-BEA703E2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7629B-53B1-CBF9-D5BC-C4F03D77E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B3D80-95D0-F7F7-6559-F75AD77197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2B8EE-45B6-2F95-5843-0D659F2739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97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9AFD5-0F30-4211-B2AC-4EC967A3480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845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9AFD5-0F30-4211-B2AC-4EC967A3480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509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CAFDB-C942-2F3D-D440-066DC0F73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5A936-C04E-A395-8E75-3700DCC29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2A867-5F36-B1FE-17B9-8687A2596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A7BD-360C-483C-A299-25F1CADE6247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2FE45-B3C6-5121-84D1-DA52DE8D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2A660-69F7-944D-EEE6-3FE80BE29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33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D9D6-47C7-FAB7-63B9-F3139EB90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7369A-C73C-55D9-C6C7-4E0B7BBBE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E8A37-9CFB-B724-DC5A-3295B9BC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4D350-281C-4E6D-8003-4B0A969615D4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03F30-4CF2-DCBF-9D0E-4ED52698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98C73-04A3-E833-FEE7-D379FD6A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8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E6DC-BE0D-B7BB-034C-A9F3D2153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3CC39-0C96-6DDC-C621-5B7EEA234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BC1AE-32DA-D555-0833-F6EFD884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1769-3A3A-4147-8ECC-E8CD843CBCC4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28063-C6AB-8AE4-6B89-E101137BA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78EA3-2A83-304D-58EE-455D71F34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0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A95D-9B8D-02E1-0123-16CB6827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4D8AC-AD53-1B05-65A9-E884E7512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EF893-0FAF-099F-24E2-E1EC5907F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DD086-228A-027C-F058-566745B02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BC61C-2916-450E-B5BD-5C3BACACD439}" type="datetime1">
              <a:rPr lang="en-US" smtClean="0"/>
              <a:t>2/20/26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0F3D3-ABDB-0924-91AF-CC91CEDF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55F2-BA73-3677-92C9-3A2412E5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56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3A05-9745-AE8C-A040-7FBA55F7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F8C40-6DB7-FC6A-74B1-F2BDC3AED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898CC3-93D9-CF8C-3DFE-16E02761A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193429-8822-BB26-C044-8536A4F8B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CAA780-B7B2-0A19-0BC5-DE850FF03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A50053-719C-7435-2F7E-9E474E20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F6A0-D24F-4F1F-A6F2-F96A8F8596AA}" type="datetime1">
              <a:rPr lang="en-US" smtClean="0"/>
              <a:t>2/20/26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92A85-6355-9DD3-A95A-B3AD68DD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D8B0FE-2B64-3CE8-0C91-711FE93C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2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DE085-3014-C021-6FA2-F8AB1176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E11A9-0996-5B8E-E7FA-C3A05EEE7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E081-A662-4615-A898-787C51E4E03F}" type="datetime1">
              <a:rPr lang="en-US" smtClean="0"/>
              <a:t>2/20/26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3B49D-30C3-A5AE-81CC-87985EF8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98C0DF-EF4F-29D4-09D8-63C5CBF2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44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11AE7-D5EC-BF8A-F600-60C91745B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F175-1DAF-443A-A5D6-D4DF7128378B}" type="datetime1">
              <a:rPr lang="en-US" smtClean="0"/>
              <a:t>2/20/26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50729-403A-B70F-48AE-27A210C2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3372A-062E-CBC4-2EF9-E9D9D345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4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B8AE-5EC7-6872-7509-8CC44DEE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39421-02F8-6EE8-B435-72DADE7AF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C3D18-DE33-6413-2EDA-9C1714F56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1E942-623C-AF29-76D6-E03371F5B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2229-5697-4399-AF88-F12B31A0E9FA}" type="datetime1">
              <a:rPr lang="en-US" smtClean="0"/>
              <a:t>2/20/26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A4184-0AC5-C849-0423-E366D65E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EA00D-6B5F-B50D-9A1E-5AC000CE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4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8A71-3C17-0792-007A-68CA35A5A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68E11B-062A-109D-CBFE-F405B18FE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0C7F9-52B5-2612-A487-8CDAE20DA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3A3AA-5C2C-D610-AC5E-3E95210FC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2874F-DBFC-4E37-82DA-F9914EA881F4}" type="datetime1">
              <a:rPr lang="en-US" smtClean="0"/>
              <a:t>2/20/26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04514-6B7B-3784-B49F-C4A9F98E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F849F-2C82-A76D-23D2-7CAF2D8B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4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1C21-E862-7883-FC2D-123AF034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9291F-EC5C-4F8B-DA22-50B2CC91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24C25-9FBA-63F1-AED6-77AEA8A49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8356-F7E1-41D6-94D3-17FCCB8EA0E9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8010A-A0E0-3BB5-8379-087C876F3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5CC9C-FC0C-30C1-92D2-8D55E943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54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9C74AB-118F-A9DD-1C83-EA5923EDD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C68B8-DA73-0AB3-8EEF-0C3D07EC7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AAEAD-5463-28FA-4B54-910D3D67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B64D8-B7D8-43EE-9691-605F3200E90B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A1AAB-78AB-B352-7767-18D814A0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5A789-6327-508F-6E56-870AA863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14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101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1D1F"/>
          </a:solidFill>
          <a:ln/>
        </p:spPr>
        <p:txBody>
          <a:bodyPr/>
          <a:lstStyle/>
          <a:p>
            <a:endParaRPr lang="en-AE" sz="1125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70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101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1D1F"/>
          </a:solidFill>
          <a:ln/>
        </p:spPr>
        <p:txBody>
          <a:bodyPr/>
          <a:lstStyle/>
          <a:p>
            <a:endParaRPr lang="en-AE" sz="1125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98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101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1D1F"/>
          </a:solidFill>
          <a:ln/>
        </p:spPr>
        <p:txBody>
          <a:bodyPr/>
          <a:lstStyle/>
          <a:p>
            <a:endParaRPr lang="en-AE" sz="1125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15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101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C1D1F"/>
          </a:solidFill>
          <a:ln/>
        </p:spPr>
        <p:txBody>
          <a:bodyPr/>
          <a:lstStyle/>
          <a:p>
            <a:endParaRPr lang="en-AE" sz="1125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5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A1F07-57F0-2575-0D09-27D0410E4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6657C-E78D-0EAC-EF23-AEB2907BD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A486D-52D0-5857-6B29-F46E8AB5B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062476-CF7F-4593-B920-2F5BB2B7B5F1}" type="datetime1">
              <a:rPr lang="en-US" smtClean="0"/>
              <a:t>2/20/26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9D6C4-A94C-6683-A677-A951E4172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ar-SA"/>
              <a:t>المعلمة ورقاء علي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15D17-8E88-7B37-1FD0-EFBB9B991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8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5.m4a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7.m4a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food app&#10;&#10;AI-generated content may be incorrect.">
            <a:extLst>
              <a:ext uri="{FF2B5EF4-FFF2-40B4-BE49-F238E27FC236}">
                <a16:creationId xmlns:a16="http://schemas.microsoft.com/office/drawing/2014/main" id="{B6FE1CB4-02E3-0794-DCE7-070E1FFE83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51" r="9090" b="9034"/>
          <a:stretch>
            <a:fillRect/>
          </a:stretch>
        </p:blipFill>
        <p:spPr>
          <a:xfrm>
            <a:off x="2642614" y="10"/>
            <a:ext cx="6501384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3E54F99D-047E-3AA3-BB1A-5AB58B9DC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1" y="1057387"/>
            <a:ext cx="1773317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defTabSz="914400"/>
            <a:r>
              <a:rPr lang="en-US" sz="4200" dirty="0">
                <a:solidFill>
                  <a:schemeClr val="bg1"/>
                </a:solidFill>
              </a:rPr>
              <a:t>           </a:t>
            </a:r>
            <a:r>
              <a:rPr lang="en-US" sz="4200" dirty="0" err="1">
                <a:solidFill>
                  <a:schemeClr val="bg1"/>
                </a:solidFill>
              </a:rPr>
              <a:t>ماذا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r>
              <a:rPr lang="en-US" sz="4200" dirty="0" err="1">
                <a:solidFill>
                  <a:schemeClr val="bg1"/>
                </a:solidFill>
              </a:rPr>
              <a:t>تشاهدون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r>
              <a:rPr lang="en-US" sz="4200" dirty="0" err="1">
                <a:solidFill>
                  <a:schemeClr val="bg1"/>
                </a:solidFill>
              </a:rPr>
              <a:t>في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r>
              <a:rPr lang="en-US" sz="4200" dirty="0" err="1">
                <a:solidFill>
                  <a:schemeClr val="bg1"/>
                </a:solidFill>
              </a:rPr>
              <a:t>الصورة</a:t>
            </a:r>
            <a:r>
              <a:rPr lang="en-US" sz="4200" dirty="0">
                <a:solidFill>
                  <a:schemeClr val="bg1"/>
                </a:solidFill>
              </a:rPr>
              <a:t> ؟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96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5DA5125-9998-C07A-4629-23FC514842F7}"/>
              </a:ext>
            </a:extLst>
          </p:cNvPr>
          <p:cNvSpPr txBox="1"/>
          <p:nvPr/>
        </p:nvSpPr>
        <p:spPr>
          <a:xfrm>
            <a:off x="74428" y="40774"/>
            <a:ext cx="9069572" cy="46166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ar-SA" sz="2400" i="1" dirty="0">
                <a:latin typeface="Songti SC" panose="02010600040101010101" pitchFamily="2" charset="-122"/>
                <a:ea typeface="Songti SC" panose="02010600040101010101" pitchFamily="2" charset="-122"/>
              </a:rPr>
              <a:t>وجبة الإفطار</a:t>
            </a:r>
            <a:endParaRPr lang="en-GB" sz="2400" i="1" dirty="0">
              <a:latin typeface="Songti SC" panose="02010600040101010101" pitchFamily="2" charset="-122"/>
              <a:ea typeface="Songti SC" panose="0201060004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8" name="Picture 7" descr="A menu of a restaurant&#10;&#10;AI-generated content may be incorrect.">
            <a:extLst>
              <a:ext uri="{FF2B5EF4-FFF2-40B4-BE49-F238E27FC236}">
                <a16:creationId xmlns:a16="http://schemas.microsoft.com/office/drawing/2014/main" id="{F57D805A-0FCE-EBA4-463D-F5E09294C1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68" t="66214" r="54877" b="9301"/>
          <a:stretch>
            <a:fillRect/>
          </a:stretch>
        </p:blipFill>
        <p:spPr>
          <a:xfrm>
            <a:off x="74428" y="502439"/>
            <a:ext cx="9069572" cy="631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1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ook&#10;&#10;AI-generated content may be incorrect.">
            <a:extLst>
              <a:ext uri="{FF2B5EF4-FFF2-40B4-BE49-F238E27FC236}">
                <a16:creationId xmlns:a16="http://schemas.microsoft.com/office/drawing/2014/main" id="{9EFCBD8D-C59B-0A6A-17C5-CACE7415EB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24" t="11606" r="54335" b="6322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145ص.m4a">
            <a:hlinkClick r:id="" action="ppaction://media"/>
            <a:extLst>
              <a:ext uri="{FF2B5EF4-FFF2-40B4-BE49-F238E27FC236}">
                <a16:creationId xmlns:a16="http://schemas.microsoft.com/office/drawing/2014/main" id="{AB718819-3E40-B3EE-C709-E6C43FAD6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384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4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6B38-C508-9551-3B06-EF4B1953E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ook&#10;&#10;AI-generated content may be incorrect.">
            <a:extLst>
              <a:ext uri="{FF2B5EF4-FFF2-40B4-BE49-F238E27FC236}">
                <a16:creationId xmlns:a16="http://schemas.microsoft.com/office/drawing/2014/main" id="{D17964AD-D852-31B7-3988-1A7A00630E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649" t="36946" r="54462" b="12376"/>
          <a:stretch>
            <a:fillRect/>
          </a:stretch>
        </p:blipFill>
        <p:spPr>
          <a:xfrm>
            <a:off x="94129" y="112267"/>
            <a:ext cx="9144000" cy="6858000"/>
          </a:xfrm>
          <a:prstGeom prst="rect">
            <a:avLst/>
          </a:prstGeom>
        </p:spPr>
      </p:pic>
      <p:pic>
        <p:nvPicPr>
          <p:cNvPr id="2" name="145ص.m4a">
            <a:hlinkClick r:id="" action="ppaction://media"/>
            <a:extLst>
              <a:ext uri="{FF2B5EF4-FFF2-40B4-BE49-F238E27FC236}">
                <a16:creationId xmlns:a16="http://schemas.microsoft.com/office/drawing/2014/main" id="{B0E77B48-F9C5-3536-295E-14CDE8E8E1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3649" y="0"/>
            <a:ext cx="509607" cy="48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9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85725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347043"/>
            <a:ext cx="4894588" cy="521866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t"/>
          <a:lstStyle/>
          <a:p>
            <a:pPr algn="ctr" rtl="1">
              <a:lnSpc>
                <a:spcPts val="3469"/>
              </a:lnSpc>
            </a:pPr>
            <a:r>
              <a:rPr lang="ar-SA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(</a:t>
            </a:r>
            <a:r>
              <a:rPr lang="en-US" sz="2781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أين</a:t>
            </a:r>
            <a:r>
              <a:rPr lang="ar-SA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):</a:t>
            </a:r>
            <a:r>
              <a:rPr lang="en-US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للسؤال </a:t>
            </a:r>
            <a:r>
              <a:rPr lang="en-US" sz="2781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عن</a:t>
            </a:r>
            <a:r>
              <a:rPr lang="en-US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2781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المكان</a:t>
            </a:r>
            <a:endParaRPr lang="en-US" sz="2781" dirty="0"/>
          </a:p>
        </p:txBody>
      </p:sp>
      <p:sp>
        <p:nvSpPr>
          <p:cNvPr id="5" name="Text 2"/>
          <p:cNvSpPr/>
          <p:nvPr/>
        </p:nvSpPr>
        <p:spPr>
          <a:xfrm>
            <a:off x="1143001" y="2145283"/>
            <a:ext cx="407588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تستخدم </a:t>
            </a:r>
            <a:r>
              <a:rPr lang="en-US" b="1" dirty="0">
                <a:solidFill>
                  <a:srgbClr val="9FA58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أين</a:t>
            </a: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للسؤال عن المكان أو الموقع الجغرافي.</a:t>
            </a: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4662255" y="2786694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  <p:txBody>
          <a:bodyPr/>
          <a:lstStyle/>
          <a:p>
            <a:pPr marL="0" algn="r" defTabSz="914400" rtl="1" eaLnBrk="1" latinLnBrk="0" hangingPunct="1"/>
            <a:endParaRPr lang="en-AE" sz="1125"/>
          </a:p>
        </p:txBody>
      </p:sp>
      <p:sp>
        <p:nvSpPr>
          <p:cNvPr id="7" name="Text 4"/>
          <p:cNvSpPr/>
          <p:nvPr/>
        </p:nvSpPr>
        <p:spPr>
          <a:xfrm>
            <a:off x="2653331" y="2875285"/>
            <a:ext cx="172774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1</a:t>
            </a:r>
            <a:endParaRPr lang="en-US" sz="1375" dirty="0"/>
          </a:p>
        </p:txBody>
      </p:sp>
      <p:sp>
        <p:nvSpPr>
          <p:cNvPr id="8" name="Text 5"/>
          <p:cNvSpPr/>
          <p:nvPr/>
        </p:nvSpPr>
        <p:spPr>
          <a:xfrm>
            <a:off x="2137144" y="3315593"/>
            <a:ext cx="224393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أين تسكن؟ - أسكن في دمشق.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662255" y="4018071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  <p:txBody>
          <a:bodyPr/>
          <a:lstStyle/>
          <a:p>
            <a:pPr marL="0" algn="r" defTabSz="914400" rtl="1" eaLnBrk="1" latinLnBrk="0" hangingPunct="1"/>
            <a:endParaRPr lang="en-AE" sz="1125"/>
          </a:p>
        </p:txBody>
      </p:sp>
      <p:sp>
        <p:nvSpPr>
          <p:cNvPr id="10" name="Text 7"/>
          <p:cNvSpPr/>
          <p:nvPr/>
        </p:nvSpPr>
        <p:spPr>
          <a:xfrm>
            <a:off x="2653331" y="3995961"/>
            <a:ext cx="172774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2</a:t>
            </a:r>
            <a:endParaRPr lang="en-US" sz="1375" dirty="0"/>
          </a:p>
        </p:txBody>
      </p:sp>
      <p:sp>
        <p:nvSpPr>
          <p:cNvPr id="11" name="Text 8"/>
          <p:cNvSpPr/>
          <p:nvPr/>
        </p:nvSpPr>
        <p:spPr>
          <a:xfrm>
            <a:off x="1488558" y="4449515"/>
            <a:ext cx="289251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أين المكتبة؟ - المكتبة في الطابق الثاني.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8598212" y="144232"/>
            <a:ext cx="226442" cy="142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094"/>
              </a:lnSpc>
            </a:pPr>
            <a:r>
              <a:rPr lang="en-US" sz="1050" dirty="0">
                <a:solidFill>
                  <a:srgbClr val="FFFF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الزمان</a:t>
            </a:r>
            <a:endParaRPr lang="en-US" sz="1050" dirty="0">
              <a:solidFill>
                <a:srgbClr val="FFFF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3533071" y="710303"/>
            <a:ext cx="5291583" cy="375866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2938"/>
              </a:lnSpc>
            </a:pPr>
            <a:r>
              <a:rPr lang="en-US" sz="2344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متى</a:t>
            </a:r>
            <a:r>
              <a:rPr lang="en-US" sz="2344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: للسؤال </a:t>
            </a:r>
            <a:r>
              <a:rPr lang="en-US" sz="2344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عن</a:t>
            </a:r>
            <a:r>
              <a:rPr lang="en-US" sz="2344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2344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الزمان</a:t>
            </a:r>
            <a:r>
              <a:rPr lang="ar-SA" sz="2344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2500" dirty="0"/>
              <a:t>Asking about time</a:t>
            </a:r>
            <a:endParaRPr lang="en-US" sz="234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23" y="2495476"/>
            <a:ext cx="5291584" cy="23811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777294" y="2655986"/>
            <a:ext cx="926013" cy="143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1125"/>
              </a:lnSpc>
            </a:pPr>
            <a:r>
              <a:rPr lang="en-US" sz="8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الماضي</a:t>
            </a:r>
            <a:endParaRPr lang="en-US" sz="875" dirty="0"/>
          </a:p>
        </p:txBody>
      </p:sp>
      <p:sp>
        <p:nvSpPr>
          <p:cNvPr id="8" name="Text 4"/>
          <p:cNvSpPr/>
          <p:nvPr/>
        </p:nvSpPr>
        <p:spPr>
          <a:xfrm>
            <a:off x="3777294" y="2839789"/>
            <a:ext cx="926013" cy="10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813"/>
              </a:lnSpc>
            </a:pPr>
            <a:r>
              <a:rPr lang="en-US" sz="719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ذكر وقت حدث سابق</a:t>
            </a:r>
            <a:endParaRPr lang="en-US" sz="719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5202" y="3243092"/>
            <a:ext cx="205109" cy="2051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601970" y="4441868"/>
            <a:ext cx="931101" cy="143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1125"/>
              </a:lnSpc>
            </a:pPr>
            <a:r>
              <a:rPr lang="en-US" sz="8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الحاضر</a:t>
            </a:r>
            <a:endParaRPr lang="en-US" sz="875" dirty="0"/>
          </a:p>
        </p:txBody>
      </p:sp>
      <p:sp>
        <p:nvSpPr>
          <p:cNvPr id="11" name="Text 6"/>
          <p:cNvSpPr/>
          <p:nvPr/>
        </p:nvSpPr>
        <p:spPr>
          <a:xfrm>
            <a:off x="2601970" y="4625671"/>
            <a:ext cx="931101" cy="105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813"/>
              </a:lnSpc>
            </a:pPr>
            <a:r>
              <a:rPr lang="en-US" sz="719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الوقت الجاري الآن</a:t>
            </a:r>
            <a:endParaRPr lang="en-US" sz="719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966" y="3991024"/>
            <a:ext cx="205109" cy="20510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472437" y="2638178"/>
            <a:ext cx="926013" cy="143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1125"/>
              </a:lnSpc>
            </a:pPr>
            <a:r>
              <a:rPr lang="en-US" sz="8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المستقبل</a:t>
            </a:r>
            <a:endParaRPr lang="en-US" sz="875" dirty="0"/>
          </a:p>
        </p:txBody>
      </p:sp>
      <p:sp>
        <p:nvSpPr>
          <p:cNvPr id="14" name="Text 8"/>
          <p:cNvSpPr/>
          <p:nvPr/>
        </p:nvSpPr>
        <p:spPr>
          <a:xfrm>
            <a:off x="1472437" y="2821982"/>
            <a:ext cx="926013" cy="10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813"/>
              </a:lnSpc>
            </a:pPr>
            <a:r>
              <a:rPr lang="en-US" sz="719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وقت حدوث لاحق</a:t>
            </a:r>
            <a:endParaRPr lang="en-US" sz="719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15082" y="3222739"/>
            <a:ext cx="205109" cy="205109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5714106" y="2344712"/>
            <a:ext cx="3354771" cy="3407501"/>
          </a:xfrm>
          <a:prstGeom prst="roundRect">
            <a:avLst>
              <a:gd name="adj" fmla="val 1266"/>
            </a:avLst>
          </a:prstGeom>
          <a:solidFill>
            <a:srgbClr val="3B3C3E"/>
          </a:solidFill>
          <a:ln/>
        </p:spPr>
        <p:txBody>
          <a:bodyPr/>
          <a:lstStyle/>
          <a:p>
            <a:pPr algn="r" defTabSz="571500" rtl="1"/>
            <a:endParaRPr lang="en-AE" sz="1125" dirty="0"/>
          </a:p>
        </p:txBody>
      </p:sp>
      <p:sp>
        <p:nvSpPr>
          <p:cNvPr id="19" name="Text 12"/>
          <p:cNvSpPr/>
          <p:nvPr/>
        </p:nvSpPr>
        <p:spPr>
          <a:xfrm>
            <a:off x="5753221" y="2495476"/>
            <a:ext cx="3315656" cy="1218782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t"/>
          <a:lstStyle/>
          <a:p>
            <a:pPr algn="ctr" rtl="1"/>
            <a:r>
              <a:rPr lang="en-US" b="1" dirty="0">
                <a:latin typeface="Bitter" pitchFamily="34" charset="0"/>
                <a:ea typeface="Bitter" pitchFamily="34" charset="-122"/>
                <a:cs typeface="Bitter" pitchFamily="34" charset="-120"/>
              </a:rPr>
              <a:t>الاستخدام:</a:t>
            </a:r>
            <a:r>
              <a:rPr lang="en-US" dirty="0">
                <a:latin typeface="Bitter" pitchFamily="34" charset="0"/>
                <a:ea typeface="Bitter" pitchFamily="34" charset="-122"/>
                <a:cs typeface="Bitter" pitchFamily="34" charset="-120"/>
              </a:rPr>
              <a:t> للسؤال عن وقت حدث في الماضي أو المستقبل أو </a:t>
            </a:r>
            <a:r>
              <a:rPr lang="en-US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الحاضر</a:t>
            </a:r>
            <a:r>
              <a:rPr lang="en-US" dirty="0">
                <a:latin typeface="Bitter" pitchFamily="34" charset="0"/>
                <a:ea typeface="Bitter" pitchFamily="34" charset="-122"/>
                <a:cs typeface="Bitter" pitchFamily="34" charset="-120"/>
              </a:rPr>
              <a:t>.</a:t>
            </a:r>
            <a:r>
              <a:rPr lang="ar-SA" dirty="0"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</a:p>
          <a:p>
            <a:pPr algn="ctr" rtl="1"/>
            <a:r>
              <a:rPr lang="en-US" dirty="0"/>
              <a:t>Used to ask about time in the past, present, or future</a:t>
            </a:r>
          </a:p>
        </p:txBody>
      </p:sp>
      <p:sp>
        <p:nvSpPr>
          <p:cNvPr id="20" name="Text 13"/>
          <p:cNvSpPr/>
          <p:nvPr/>
        </p:nvSpPr>
        <p:spPr>
          <a:xfrm>
            <a:off x="5964865" y="4274809"/>
            <a:ext cx="2756538" cy="113710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none" lIns="0" tIns="0" rIns="0" bIns="0" rtlCol="0" anchor="t"/>
          <a:lstStyle/>
          <a:p>
            <a:pPr algn="ctr" rtl="1"/>
            <a:r>
              <a:rPr lang="en-US" b="1" dirty="0">
                <a:latin typeface="Bitter" pitchFamily="34" charset="0"/>
                <a:ea typeface="Bitter" pitchFamily="34" charset="-122"/>
                <a:cs typeface="Bitter" pitchFamily="34" charset="-120"/>
              </a:rPr>
              <a:t>مثال:</a:t>
            </a:r>
            <a:r>
              <a:rPr lang="en-US" dirty="0">
                <a:latin typeface="Bitter" pitchFamily="34" charset="0"/>
                <a:ea typeface="Bitter" pitchFamily="34" charset="-122"/>
                <a:cs typeface="Bitter" pitchFamily="34" charset="-120"/>
              </a:rPr>
              <a:t> متى تسافر </a:t>
            </a:r>
            <a:r>
              <a:rPr lang="en-US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إلى</a:t>
            </a:r>
            <a:r>
              <a:rPr lang="en-US" dirty="0"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القاهرة</a:t>
            </a:r>
            <a:r>
              <a:rPr lang="en-US" dirty="0">
                <a:latin typeface="Bitter" pitchFamily="34" charset="0"/>
                <a:ea typeface="Bitter" pitchFamily="34" charset="-122"/>
                <a:cs typeface="Bitter" pitchFamily="34" charset="-120"/>
              </a:rPr>
              <a:t>؟</a:t>
            </a:r>
            <a:endParaRPr lang="ar-SA" dirty="0"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algn="ctr" rtl="1"/>
            <a:endParaRPr lang="ar-SA" b="1" dirty="0"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algn="ctr" rtl="1"/>
            <a:r>
              <a:rPr lang="en-US" sz="1600" b="1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الجواب</a:t>
            </a:r>
            <a:r>
              <a:rPr lang="en-US" sz="1600" b="1" dirty="0">
                <a:latin typeface="Bitter" pitchFamily="34" charset="0"/>
                <a:ea typeface="Bitter" pitchFamily="34" charset="-122"/>
                <a:cs typeface="Bitter" pitchFamily="34" charset="-120"/>
              </a:rPr>
              <a:t>:</a:t>
            </a: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600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أسافر</a:t>
            </a: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600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يوم</a:t>
            </a: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600" dirty="0" err="1">
                <a:latin typeface="Bitter" pitchFamily="34" charset="0"/>
                <a:ea typeface="Bitter" pitchFamily="34" charset="-122"/>
                <a:cs typeface="Bitter" pitchFamily="34" charset="-120"/>
              </a:rPr>
              <a:t>الجمعة</a:t>
            </a: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.</a:t>
            </a:r>
            <a:endParaRPr lang="en-US" sz="1600" dirty="0"/>
          </a:p>
          <a:p>
            <a:pPr algn="ctr" rtl="1"/>
            <a:endParaRPr lang="en-US" dirty="0"/>
          </a:p>
          <a:p>
            <a:pPr algn="ctr" rtl="1"/>
            <a:endParaRPr lang="ar-SA" dirty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algn="ctr" rt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01352" y="684293"/>
            <a:ext cx="4453065" cy="36068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2813"/>
              </a:lnSpc>
            </a:pPr>
            <a:r>
              <a:rPr lang="en-US" sz="2250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ما وماذا: للسؤال عن غير العاقل</a:t>
            </a:r>
            <a:endParaRPr lang="en-US" sz="2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86" y="1743820"/>
            <a:ext cx="2275731" cy="18214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11528" y="3815378"/>
            <a:ext cx="1442889" cy="180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406"/>
              </a:lnSpc>
            </a:pPr>
            <a:r>
              <a:rPr lang="en-US" sz="17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ما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4630713" y="4035022"/>
            <a:ext cx="3923705" cy="251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313"/>
              </a:lnSpc>
            </a:pP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تستخدم للسؤال عن الأشياء، الصفات، والحقائق.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682153" y="4440603"/>
            <a:ext cx="1872264" cy="180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313"/>
              </a:lnSpc>
            </a:pPr>
            <a:r>
              <a:rPr lang="en-US" sz="1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أمثلة</a:t>
            </a:r>
            <a:r>
              <a:rPr lang="en-US" sz="906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:</a:t>
            </a:r>
            <a:endParaRPr lang="en-US" sz="906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630713" y="4630441"/>
            <a:ext cx="3923705" cy="5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 algn="r" rtl="1"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 هذا؟ (عن شيء)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14313" indent="-214313" algn="r" rtl="1">
              <a:lnSpc>
                <a:spcPts val="1313"/>
              </a:lnSpc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 اسمك؟ (عن معلومة)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14313" indent="-214313" algn="r" rtl="1">
              <a:lnSpc>
                <a:spcPts val="1313"/>
              </a:lnSpc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 لونه؟ (عن صفة)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556" y="1743820"/>
            <a:ext cx="2275731" cy="18214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070398" y="3737584"/>
            <a:ext cx="1442889" cy="180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406"/>
              </a:lnSpc>
            </a:pPr>
            <a:r>
              <a:rPr lang="en-US" sz="15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ماذا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589508" y="4035022"/>
            <a:ext cx="3923779" cy="167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313"/>
              </a:lnSpc>
            </a:pP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تستخدم للسؤال عن الفعل أو العمل المقصود.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589508" y="4448565"/>
            <a:ext cx="3923779" cy="167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313"/>
              </a:lnSpc>
            </a:pPr>
            <a:r>
              <a:rPr lang="en-US" sz="1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أمثلة:</a:t>
            </a:r>
            <a:endParaRPr lang="en-US" sz="15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519169" y="4647183"/>
            <a:ext cx="3923779" cy="5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 algn="r" rtl="1">
              <a:lnSpc>
                <a:spcPts val="1313"/>
              </a:lnSpc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ماذا تفعل؟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14313" indent="-214313" algn="r" rtl="1">
              <a:lnSpc>
                <a:spcPts val="1313"/>
              </a:lnSpc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ماذا أكلت اليوم؟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14313" indent="-214313" algn="r" rtl="1">
              <a:lnSpc>
                <a:spcPts val="1313"/>
              </a:lnSpc>
              <a:buSzPct val="100000"/>
              <a:buChar char="•"/>
            </a:pPr>
            <a:r>
              <a:rPr lang="en-US" sz="125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ماذا ستشتري؟</a:t>
            </a:r>
            <a:endParaRPr lang="en-US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589509" y="5495255"/>
            <a:ext cx="7964909" cy="167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313"/>
              </a:lnSpc>
            </a:pPr>
            <a:r>
              <a:rPr lang="en-US" sz="906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الجواب على كلا السؤالين يكون بتعيين الشيء أو وصفه أو توضيح الفعل المقصود.</a:t>
            </a:r>
            <a:endParaRPr lang="en-US" sz="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6263B-4DDD-5DEE-3C6E-3333886DE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D0E775A-FA16-2BD4-5621-016F6EF8A381}"/>
              </a:ext>
            </a:extLst>
          </p:cNvPr>
          <p:cNvSpPr/>
          <p:nvPr/>
        </p:nvSpPr>
        <p:spPr>
          <a:xfrm>
            <a:off x="5001313" y="734352"/>
            <a:ext cx="3544119" cy="442987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3469"/>
              </a:lnSpc>
            </a:pPr>
            <a:r>
              <a:rPr lang="ar-SA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لِماذا</a:t>
            </a:r>
            <a:r>
              <a:rPr lang="en-US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: للسؤال </a:t>
            </a:r>
            <a:r>
              <a:rPr lang="en-US" sz="2781" b="1" dirty="0" err="1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عن</a:t>
            </a:r>
            <a:r>
              <a:rPr lang="en-US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ar-SA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السَّبب</a:t>
            </a:r>
            <a:endParaRPr lang="en-US" sz="2781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ACBDB37-154D-3ABF-46D5-BD1CFE210D90}"/>
              </a:ext>
            </a:extLst>
          </p:cNvPr>
          <p:cNvSpPr/>
          <p:nvPr/>
        </p:nvSpPr>
        <p:spPr>
          <a:xfrm>
            <a:off x="2537519" y="3489647"/>
            <a:ext cx="1880593" cy="1492821"/>
          </a:xfrm>
          <a:prstGeom prst="roundRect">
            <a:avLst>
              <a:gd name="adj" fmla="val 6125"/>
            </a:avLst>
          </a:prstGeom>
          <a:solidFill>
            <a:srgbClr val="1C1D1F"/>
          </a:solidFill>
          <a:ln w="30480">
            <a:solidFill>
              <a:srgbClr val="545557"/>
            </a:solidFill>
            <a:prstDash val="solid"/>
          </a:ln>
        </p:spPr>
        <p:txBody>
          <a:bodyPr/>
          <a:lstStyle/>
          <a:p>
            <a:pPr algn="r" defTabSz="571500" rtl="1"/>
            <a:endParaRPr lang="en-AE" sz="1125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43745A3-53F5-FA11-297E-DC4DB36F99DA}"/>
              </a:ext>
            </a:extLst>
          </p:cNvPr>
          <p:cNvSpPr/>
          <p:nvPr/>
        </p:nvSpPr>
        <p:spPr>
          <a:xfrm>
            <a:off x="4341912" y="3489648"/>
            <a:ext cx="76200" cy="1492821"/>
          </a:xfrm>
          <a:prstGeom prst="roundRect">
            <a:avLst>
              <a:gd name="adj" fmla="val 27907"/>
            </a:avLst>
          </a:prstGeom>
          <a:solidFill>
            <a:srgbClr val="9FA58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588724D-39C3-F695-0A4D-CBAFA44AABAE}"/>
              </a:ext>
            </a:extLst>
          </p:cNvPr>
          <p:cNvSpPr/>
          <p:nvPr/>
        </p:nvSpPr>
        <p:spPr>
          <a:xfrm>
            <a:off x="2679279" y="3650456"/>
            <a:ext cx="150182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1</a:t>
            </a:r>
            <a:endParaRPr lang="en-US" sz="1375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6EECC73-5DD4-8082-C6A7-1999AB5A9225}"/>
              </a:ext>
            </a:extLst>
          </p:cNvPr>
          <p:cNvSpPr/>
          <p:nvPr/>
        </p:nvSpPr>
        <p:spPr>
          <a:xfrm>
            <a:off x="2679279" y="401367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/>
            <a:r>
              <a:rPr lang="ar-AE" sz="125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السؤال: لماذا تدرس العربية؟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B571362-584E-5C97-36C5-3010E3441C7E}"/>
              </a:ext>
            </a:extLst>
          </p:cNvPr>
          <p:cNvSpPr/>
          <p:nvPr/>
        </p:nvSpPr>
        <p:spPr>
          <a:xfrm>
            <a:off x="2679279" y="436803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/>
            <a:r>
              <a:rPr lang="ar-AE" sz="125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الجواب: لأنني أحبها</a:t>
            </a:r>
            <a:endParaRPr lang="en-AE" sz="125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3709DA7-5BB9-F64B-412C-88DE63A4FB63}"/>
              </a:ext>
            </a:extLst>
          </p:cNvPr>
          <p:cNvSpPr/>
          <p:nvPr/>
        </p:nvSpPr>
        <p:spPr>
          <a:xfrm>
            <a:off x="496119" y="3489648"/>
            <a:ext cx="1880593" cy="1492821"/>
          </a:xfrm>
          <a:prstGeom prst="roundRect">
            <a:avLst>
              <a:gd name="adj" fmla="val 6125"/>
            </a:avLst>
          </a:prstGeom>
          <a:solidFill>
            <a:srgbClr val="1C1D1F"/>
          </a:solidFill>
          <a:ln w="30480">
            <a:solidFill>
              <a:srgbClr val="545557"/>
            </a:solidFill>
            <a:prstDash val="solid"/>
          </a:ln>
        </p:spPr>
        <p:txBody>
          <a:bodyPr/>
          <a:lstStyle/>
          <a:p>
            <a:pPr algn="r" defTabSz="571500" rtl="1"/>
            <a:endParaRPr lang="en-AE" sz="1125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8066B5DC-03CF-8819-7E62-45C0E3B0C3AC}"/>
              </a:ext>
            </a:extLst>
          </p:cNvPr>
          <p:cNvSpPr/>
          <p:nvPr/>
        </p:nvSpPr>
        <p:spPr>
          <a:xfrm>
            <a:off x="2319561" y="3489648"/>
            <a:ext cx="76200" cy="1492821"/>
          </a:xfrm>
          <a:prstGeom prst="roundRect">
            <a:avLst>
              <a:gd name="adj" fmla="val 27907"/>
            </a:avLst>
          </a:prstGeom>
          <a:solidFill>
            <a:srgbClr val="9FA58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7357DD2-55F4-51B6-C3C6-585B47827B70}"/>
              </a:ext>
            </a:extLst>
          </p:cNvPr>
          <p:cNvSpPr/>
          <p:nvPr/>
        </p:nvSpPr>
        <p:spPr>
          <a:xfrm>
            <a:off x="656928" y="3650456"/>
            <a:ext cx="150182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2</a:t>
            </a:r>
            <a:endParaRPr lang="en-US" sz="1375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5AF7DC3-7BA1-1068-1C02-72081E800E33}"/>
              </a:ext>
            </a:extLst>
          </p:cNvPr>
          <p:cNvSpPr/>
          <p:nvPr/>
        </p:nvSpPr>
        <p:spPr>
          <a:xfrm>
            <a:off x="656928" y="401367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/>
            <a:r>
              <a:rPr lang="ar-AE" sz="125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السؤال: لماذا تأخرت؟</a:t>
            </a: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5788195-D195-5B7B-2A13-1020BCDE44D2}"/>
              </a:ext>
            </a:extLst>
          </p:cNvPr>
          <p:cNvSpPr/>
          <p:nvPr/>
        </p:nvSpPr>
        <p:spPr>
          <a:xfrm>
            <a:off x="656928" y="4368032"/>
            <a:ext cx="150182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lang="ar-AE" sz="125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الجواب: لأن الطريق مزدحم.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7B9074F1-5388-D744-10C9-9C3C8F683DAF}"/>
              </a:ext>
            </a:extLst>
          </p:cNvPr>
          <p:cNvSpPr/>
          <p:nvPr/>
        </p:nvSpPr>
        <p:spPr>
          <a:xfrm>
            <a:off x="4744939" y="2493495"/>
            <a:ext cx="4056869" cy="2670176"/>
          </a:xfrm>
          <a:prstGeom prst="roundRect">
            <a:avLst>
              <a:gd name="adj" fmla="val 3002"/>
            </a:avLst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/>
          <a:lstStyle/>
          <a:p>
            <a:pPr algn="r" defTabSz="571500" rtl="1"/>
            <a:endParaRPr lang="en-AE" sz="1125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61153BC-144D-7972-9E9F-A1F34B3AB47E}"/>
              </a:ext>
            </a:extLst>
          </p:cNvPr>
          <p:cNvSpPr/>
          <p:nvPr/>
        </p:nvSpPr>
        <p:spPr>
          <a:xfrm>
            <a:off x="6837761" y="273479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ar-SA" sz="2000" b="1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</a:rPr>
              <a:t>الاستخدام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EC0FD2-12C2-90D6-7641-E990F65FA69D}"/>
              </a:ext>
            </a:extLst>
          </p:cNvPr>
          <p:cNvSpPr txBox="1"/>
          <p:nvPr/>
        </p:nvSpPr>
        <p:spPr>
          <a:xfrm>
            <a:off x="4846496" y="3045814"/>
            <a:ext cx="3841587" cy="17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b="1" dirty="0" err="1"/>
              <a:t>تُستخدم</a:t>
            </a:r>
            <a:r>
              <a:rPr b="1" dirty="0"/>
              <a:t> </a:t>
            </a:r>
            <a:r>
              <a:rPr b="1" dirty="0" err="1"/>
              <a:t>للسؤال</a:t>
            </a:r>
            <a:r>
              <a:rPr b="1" dirty="0"/>
              <a:t> </a:t>
            </a:r>
            <a:r>
              <a:rPr b="1" dirty="0" err="1"/>
              <a:t>عن</a:t>
            </a:r>
            <a:r>
              <a:rPr b="1" dirty="0"/>
              <a:t> </a:t>
            </a:r>
            <a:r>
              <a:rPr b="1" dirty="0" err="1"/>
              <a:t>السبب</a:t>
            </a:r>
            <a:endParaRPr b="1" dirty="0"/>
          </a:p>
          <a:p>
            <a:pPr algn="r">
              <a:lnSpc>
                <a:spcPct val="150000"/>
              </a:lnSpc>
            </a:pPr>
            <a:r>
              <a:rPr b="1" dirty="0" err="1"/>
              <a:t>يأتي</a:t>
            </a:r>
            <a:r>
              <a:rPr b="1" dirty="0"/>
              <a:t> </a:t>
            </a:r>
            <a:r>
              <a:rPr b="1" dirty="0" err="1"/>
              <a:t>بعدها</a:t>
            </a:r>
            <a:r>
              <a:rPr b="1" dirty="0"/>
              <a:t> </a:t>
            </a:r>
            <a:r>
              <a:rPr b="1" dirty="0" err="1"/>
              <a:t>فعل</a:t>
            </a:r>
            <a:r>
              <a:rPr b="1" dirty="0"/>
              <a:t> </a:t>
            </a:r>
            <a:r>
              <a:rPr b="1" dirty="0" err="1"/>
              <a:t>أو</a:t>
            </a:r>
            <a:r>
              <a:rPr b="1" dirty="0"/>
              <a:t> </a:t>
            </a:r>
            <a:r>
              <a:rPr b="1" dirty="0" err="1"/>
              <a:t>جملة</a:t>
            </a:r>
            <a:endParaRPr b="1" dirty="0"/>
          </a:p>
          <a:p>
            <a:pPr algn="r">
              <a:lnSpc>
                <a:spcPct val="150000"/>
              </a:lnSpc>
            </a:pPr>
            <a:r>
              <a:rPr b="1" dirty="0" err="1"/>
              <a:t>الجواب</a:t>
            </a:r>
            <a:r>
              <a:rPr b="1" dirty="0"/>
              <a:t> </a:t>
            </a:r>
            <a:r>
              <a:rPr b="1" dirty="0" err="1"/>
              <a:t>يبدأ</a:t>
            </a:r>
            <a:r>
              <a:rPr b="1" dirty="0"/>
              <a:t> </a:t>
            </a:r>
            <a:r>
              <a:rPr b="1" dirty="0" err="1"/>
              <a:t>غالبًا</a:t>
            </a:r>
            <a:r>
              <a:rPr b="1" dirty="0"/>
              <a:t> </a:t>
            </a:r>
            <a:r>
              <a:rPr b="1" dirty="0" err="1"/>
              <a:t>ب</a:t>
            </a:r>
            <a:r>
              <a:rPr b="1" dirty="0"/>
              <a:t>ـ</a:t>
            </a:r>
            <a:r>
              <a:rPr lang="ar-SA" b="1" dirty="0"/>
              <a:t>(</a:t>
            </a:r>
            <a:r>
              <a:rPr b="1" dirty="0" err="1"/>
              <a:t>لأنَّ</a:t>
            </a:r>
            <a:r>
              <a:rPr lang="ar-SA" b="1" dirty="0"/>
              <a:t>)</a:t>
            </a:r>
            <a:endParaRPr b="1" dirty="0"/>
          </a:p>
          <a:p>
            <a:pPr algn="r">
              <a:lnSpc>
                <a:spcPct val="150000"/>
              </a:lnSpc>
            </a:pPr>
            <a:r>
              <a:rPr b="1" dirty="0" err="1"/>
              <a:t>تُستخدم</a:t>
            </a:r>
            <a:r>
              <a:rPr b="1" dirty="0"/>
              <a:t> </a:t>
            </a:r>
            <a:r>
              <a:rPr b="1" dirty="0" err="1"/>
              <a:t>في</a:t>
            </a:r>
            <a:r>
              <a:rPr b="1" dirty="0"/>
              <a:t> </a:t>
            </a:r>
            <a:r>
              <a:rPr b="1" dirty="0" err="1"/>
              <a:t>جميع</a:t>
            </a:r>
            <a:r>
              <a:rPr b="1" dirty="0"/>
              <a:t> </a:t>
            </a:r>
            <a:r>
              <a:rPr b="1" dirty="0" err="1"/>
              <a:t>الأزمنة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67448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65701" y="675464"/>
            <a:ext cx="3544119" cy="442987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none" lIns="0" tIns="0" rIns="0" bIns="0" rtlCol="0" anchor="t"/>
          <a:lstStyle/>
          <a:p>
            <a:pPr algn="ctr" rtl="1">
              <a:lnSpc>
                <a:spcPts val="3469"/>
              </a:lnSpc>
            </a:pPr>
            <a:r>
              <a:rPr lang="en-US" sz="2781" b="1" dirty="0"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مَن: للسؤال عن العاقل</a:t>
            </a:r>
            <a:endParaRPr lang="en-US" sz="2781" dirty="0"/>
          </a:p>
        </p:txBody>
      </p:sp>
      <p:sp>
        <p:nvSpPr>
          <p:cNvPr id="3" name="Text 1"/>
          <p:cNvSpPr/>
          <p:nvPr/>
        </p:nvSpPr>
        <p:spPr>
          <a:xfrm>
            <a:off x="2627040" y="251333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5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الاستخدام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96119" y="2876550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sz="15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تستخدم</a:t>
            </a: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ar-SA" sz="15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(</a:t>
            </a:r>
            <a:r>
              <a:rPr lang="en-US" sz="15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مَن</a:t>
            </a:r>
            <a:r>
              <a:rPr lang="ar-SA" sz="1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)</a:t>
            </a: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للسؤال </a:t>
            </a:r>
            <a:r>
              <a:rPr lang="en-US" sz="15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عن</a:t>
            </a: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 </a:t>
            </a:r>
            <a:r>
              <a:rPr lang="en-US" sz="15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العاقل</a:t>
            </a:r>
            <a:r>
              <a:rPr lang="en-US" sz="15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فقط، ولا تستخدم للأشياء أو الحيوانات.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518469" y="3489648"/>
            <a:ext cx="1880593" cy="1492821"/>
          </a:xfrm>
          <a:prstGeom prst="roundRect">
            <a:avLst>
              <a:gd name="adj" fmla="val 6125"/>
            </a:avLst>
          </a:prstGeom>
          <a:solidFill>
            <a:srgbClr val="1C1D1F"/>
          </a:solidFill>
          <a:ln w="30480">
            <a:solidFill>
              <a:srgbClr val="545557"/>
            </a:solidFill>
            <a:prstDash val="solid"/>
          </a:ln>
        </p:spPr>
        <p:txBody>
          <a:bodyPr/>
          <a:lstStyle/>
          <a:p>
            <a:pPr algn="r" defTabSz="571500" rtl="1"/>
            <a:endParaRPr lang="en-AE" sz="1125"/>
          </a:p>
        </p:txBody>
      </p:sp>
      <p:sp>
        <p:nvSpPr>
          <p:cNvPr id="6" name="Shape 4"/>
          <p:cNvSpPr/>
          <p:nvPr/>
        </p:nvSpPr>
        <p:spPr>
          <a:xfrm>
            <a:off x="4341912" y="3489648"/>
            <a:ext cx="76200" cy="1492821"/>
          </a:xfrm>
          <a:prstGeom prst="roundRect">
            <a:avLst>
              <a:gd name="adj" fmla="val 27907"/>
            </a:avLst>
          </a:prstGeom>
          <a:solidFill>
            <a:srgbClr val="9FA58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7" name="Text 5"/>
          <p:cNvSpPr/>
          <p:nvPr/>
        </p:nvSpPr>
        <p:spPr>
          <a:xfrm>
            <a:off x="2679279" y="3650456"/>
            <a:ext cx="150182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1</a:t>
            </a:r>
            <a:endParaRPr lang="en-US" sz="1375" dirty="0"/>
          </a:p>
        </p:txBody>
      </p:sp>
      <p:sp>
        <p:nvSpPr>
          <p:cNvPr id="8" name="Text 6"/>
          <p:cNvSpPr/>
          <p:nvPr/>
        </p:nvSpPr>
        <p:spPr>
          <a:xfrm>
            <a:off x="2679279" y="401367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sz="1094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السؤال:</a:t>
            </a:r>
            <a:r>
              <a:rPr lang="en-US" sz="1094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مَن فتح الباب؟</a:t>
            </a:r>
            <a:endParaRPr lang="en-US" sz="1094" dirty="0"/>
          </a:p>
        </p:txBody>
      </p:sp>
      <p:sp>
        <p:nvSpPr>
          <p:cNvPr id="9" name="Text 7"/>
          <p:cNvSpPr/>
          <p:nvPr/>
        </p:nvSpPr>
        <p:spPr>
          <a:xfrm>
            <a:off x="2679279" y="436803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sz="1094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الجواب:</a:t>
            </a:r>
            <a:r>
              <a:rPr lang="en-US" sz="1094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فتح الباب أحمد.</a:t>
            </a:r>
            <a:endParaRPr lang="en-US" sz="1094" dirty="0"/>
          </a:p>
        </p:txBody>
      </p:sp>
      <p:sp>
        <p:nvSpPr>
          <p:cNvPr id="10" name="Shape 8"/>
          <p:cNvSpPr/>
          <p:nvPr/>
        </p:nvSpPr>
        <p:spPr>
          <a:xfrm>
            <a:off x="496119" y="3489648"/>
            <a:ext cx="1880593" cy="1492821"/>
          </a:xfrm>
          <a:prstGeom prst="roundRect">
            <a:avLst>
              <a:gd name="adj" fmla="val 6125"/>
            </a:avLst>
          </a:prstGeom>
          <a:solidFill>
            <a:srgbClr val="1C1D1F"/>
          </a:solidFill>
          <a:ln w="30480">
            <a:solidFill>
              <a:srgbClr val="545557"/>
            </a:solidFill>
            <a:prstDash val="solid"/>
          </a:ln>
        </p:spPr>
        <p:txBody>
          <a:bodyPr/>
          <a:lstStyle/>
          <a:p>
            <a:endParaRPr lang="en-AE" sz="1125"/>
          </a:p>
        </p:txBody>
      </p:sp>
      <p:sp>
        <p:nvSpPr>
          <p:cNvPr id="11" name="Shape 9"/>
          <p:cNvSpPr/>
          <p:nvPr/>
        </p:nvSpPr>
        <p:spPr>
          <a:xfrm>
            <a:off x="2319561" y="3489648"/>
            <a:ext cx="76200" cy="1492821"/>
          </a:xfrm>
          <a:prstGeom prst="roundRect">
            <a:avLst>
              <a:gd name="adj" fmla="val 27907"/>
            </a:avLst>
          </a:prstGeom>
          <a:solidFill>
            <a:srgbClr val="9FA582"/>
          </a:solidFill>
          <a:ln/>
        </p:spPr>
        <p:txBody>
          <a:bodyPr/>
          <a:lstStyle/>
          <a:p>
            <a:endParaRPr lang="en-AE" sz="1125"/>
          </a:p>
        </p:txBody>
      </p:sp>
      <p:sp>
        <p:nvSpPr>
          <p:cNvPr id="12" name="Text 10"/>
          <p:cNvSpPr/>
          <p:nvPr/>
        </p:nvSpPr>
        <p:spPr>
          <a:xfrm>
            <a:off x="656928" y="3650456"/>
            <a:ext cx="150182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375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مثال 2</a:t>
            </a:r>
            <a:endParaRPr lang="en-US" sz="1375" dirty="0"/>
          </a:p>
        </p:txBody>
      </p:sp>
      <p:sp>
        <p:nvSpPr>
          <p:cNvPr id="13" name="Text 11"/>
          <p:cNvSpPr/>
          <p:nvPr/>
        </p:nvSpPr>
        <p:spPr>
          <a:xfrm>
            <a:off x="656928" y="4013672"/>
            <a:ext cx="150182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sz="1094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السؤال:</a:t>
            </a:r>
            <a:r>
              <a:rPr lang="en-US" sz="1094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مَن معلمك؟</a:t>
            </a:r>
            <a:endParaRPr lang="en-US" sz="1094" dirty="0"/>
          </a:p>
        </p:txBody>
      </p:sp>
      <p:sp>
        <p:nvSpPr>
          <p:cNvPr id="14" name="Text 12"/>
          <p:cNvSpPr/>
          <p:nvPr/>
        </p:nvSpPr>
        <p:spPr>
          <a:xfrm>
            <a:off x="656928" y="4368032"/>
            <a:ext cx="150182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rtl="1">
              <a:lnSpc>
                <a:spcPts val="1781"/>
              </a:lnSpc>
            </a:pPr>
            <a:r>
              <a:rPr lang="en-US" sz="1094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الجواب:</a:t>
            </a:r>
            <a:r>
              <a:rPr lang="en-US" sz="1094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معلمي هو الأستاذ سعيد.</a:t>
            </a:r>
            <a:endParaRPr lang="en-US" sz="1094" dirty="0"/>
          </a:p>
        </p:txBody>
      </p:sp>
      <p:sp>
        <p:nvSpPr>
          <p:cNvPr id="15" name="Shape 13"/>
          <p:cNvSpPr/>
          <p:nvPr/>
        </p:nvSpPr>
        <p:spPr>
          <a:xfrm>
            <a:off x="4694673" y="2513335"/>
            <a:ext cx="4107136" cy="2361493"/>
          </a:xfrm>
          <a:prstGeom prst="roundRect">
            <a:avLst>
              <a:gd name="adj" fmla="val 768"/>
            </a:avLst>
          </a:prstGeom>
          <a:solidFill>
            <a:srgbClr val="9FA582"/>
          </a:solidFill>
          <a:ln/>
        </p:spPr>
        <p:txBody>
          <a:bodyPr/>
          <a:lstStyle/>
          <a:p>
            <a:pPr algn="r" defTabSz="571500" rtl="1"/>
            <a:endParaRPr lang="en-AE" sz="1125"/>
          </a:p>
        </p:txBody>
      </p:sp>
      <p:sp>
        <p:nvSpPr>
          <p:cNvPr id="16" name="Text 14"/>
          <p:cNvSpPr/>
          <p:nvPr/>
        </p:nvSpPr>
        <p:spPr>
          <a:xfrm>
            <a:off x="6837761" y="273479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ts val="1719"/>
              </a:lnSpc>
            </a:pPr>
            <a:r>
              <a:rPr lang="en-US" sz="1500" b="1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نقاط مهمة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6165" y="3168398"/>
            <a:ext cx="3823618" cy="1322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14313" indent="-214313" algn="r" rtl="1">
              <a:lnSpc>
                <a:spcPts val="1781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تكتب بفتح الميم: </a:t>
            </a:r>
            <a:r>
              <a:rPr lang="en-US" sz="1500" b="1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مَن</a:t>
            </a:r>
            <a:endParaRPr lang="en-US" sz="1500" dirty="0"/>
          </a:p>
          <a:p>
            <a:pPr marL="214313" indent="-214313" algn="r" rtl="1">
              <a:lnSpc>
                <a:spcPts val="1781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تستخدم في جميع الأزمنة</a:t>
            </a:r>
            <a:endParaRPr lang="en-US" sz="1500" dirty="0"/>
          </a:p>
          <a:p>
            <a:pPr marL="214313" indent="-214313" algn="r" rtl="1">
              <a:lnSpc>
                <a:spcPts val="1781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الجواب يكون باسم شخص أو صفته</a:t>
            </a:r>
            <a:endParaRPr lang="en-US" sz="1500" dirty="0"/>
          </a:p>
          <a:p>
            <a:pPr marL="214313" indent="-214313" algn="r" rtl="1">
              <a:lnSpc>
                <a:spcPts val="1781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يمكن أن تأتي في </a:t>
            </a:r>
            <a:r>
              <a:rPr lang="en-US" sz="1500" dirty="0" err="1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بداية</a:t>
            </a: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ar-SA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الكلام</a:t>
            </a: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أو</a:t>
            </a:r>
            <a:r>
              <a:rPr lang="en-US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وسطه</a:t>
            </a:r>
            <a:r>
              <a:rPr lang="ar-SA" sz="150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، لكن يجب أن تكون في بداية الجملة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ook&#10;&#10;AI-generated content may be incorrect.">
            <a:extLst>
              <a:ext uri="{FF2B5EF4-FFF2-40B4-BE49-F238E27FC236}">
                <a16:creationId xmlns:a16="http://schemas.microsoft.com/office/drawing/2014/main" id="{28EF048C-ED8E-085E-D7F7-EDD286AF5F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86" t="11622" r="11763" b="659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093E46-E81A-2459-FF9E-997FF437DE99}"/>
              </a:ext>
            </a:extLst>
          </p:cNvPr>
          <p:cNvSpPr txBox="1"/>
          <p:nvPr/>
        </p:nvSpPr>
        <p:spPr>
          <a:xfrm>
            <a:off x="1213104" y="2746694"/>
            <a:ext cx="3511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rgbClr val="FF0000"/>
                </a:solidFill>
              </a:rPr>
              <a:t>يتناولُ خالدٌ إفطارَهُ في البيتِ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DB302-260D-E5D9-447F-19D5153AE90C}"/>
              </a:ext>
            </a:extLst>
          </p:cNvPr>
          <p:cNvSpPr txBox="1"/>
          <p:nvPr/>
        </p:nvSpPr>
        <p:spPr>
          <a:xfrm>
            <a:off x="647700" y="3557309"/>
            <a:ext cx="407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chemeClr val="accent6">
                    <a:lumMod val="75000"/>
                  </a:schemeClr>
                </a:solidFill>
              </a:rPr>
              <a:t>يتناولُ سالمٌ إفطاره قبل السابعة صباحا</a:t>
            </a:r>
            <a:endParaRPr lang="en-A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678F0-02E6-A633-D941-C69CE64EE769}"/>
              </a:ext>
            </a:extLst>
          </p:cNvPr>
          <p:cNvSpPr txBox="1"/>
          <p:nvPr/>
        </p:nvSpPr>
        <p:spPr>
          <a:xfrm>
            <a:off x="127000" y="4100745"/>
            <a:ext cx="4940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2060"/>
                </a:solidFill>
              </a:rPr>
              <a:t>في وجبةِ الإفطارِ يتناولُ خالدٌ و سالمٌ البيضَ والجبنَ مع الفولِ أو الطعميةِ والعدسِ أو الزبادي وكوباً من القهوةِ أو الشاي أو العصيرِ أو الحليبِ. </a:t>
            </a:r>
            <a:endParaRPr lang="en-AE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11581-5EC5-4376-2C0F-71F3A6A627F1}"/>
              </a:ext>
            </a:extLst>
          </p:cNvPr>
          <p:cNvSpPr txBox="1"/>
          <p:nvPr/>
        </p:nvSpPr>
        <p:spPr>
          <a:xfrm>
            <a:off x="1213104" y="5198179"/>
            <a:ext cx="3511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rgbClr val="FF0000"/>
                </a:solidFill>
              </a:rPr>
              <a:t>طعامُ البيتِ نظيفٌ ولذيذٌ.</a:t>
            </a:r>
            <a:endParaRPr lang="en-AE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3FA6A0-6D23-A734-5C6D-0C2AA9BF6879}"/>
              </a:ext>
            </a:extLst>
          </p:cNvPr>
          <p:cNvSpPr txBox="1"/>
          <p:nvPr/>
        </p:nvSpPr>
        <p:spPr>
          <a:xfrm>
            <a:off x="1060704" y="6028089"/>
            <a:ext cx="3511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chemeClr val="accent3">
                    <a:lumMod val="75000"/>
                  </a:schemeClr>
                </a:solidFill>
              </a:rPr>
              <a:t>للطالب</a:t>
            </a:r>
            <a:endParaRPr lang="en-A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9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3C3A1-4E67-CCE5-FF25-C9BDF1BDE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5FF10E-7478-1C13-69FC-B3E9C855B5EB}"/>
              </a:ext>
            </a:extLst>
          </p:cNvPr>
          <p:cNvSpPr txBox="1"/>
          <p:nvPr/>
        </p:nvSpPr>
        <p:spPr>
          <a:xfrm>
            <a:off x="237662" y="191708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 د</a:t>
            </a:r>
            <a:r>
              <a:rPr lang="en-US" dirty="0"/>
              <a:t>5</a:t>
            </a:r>
          </a:p>
        </p:txBody>
      </p:sp>
      <p:pic>
        <p:nvPicPr>
          <p:cNvPr id="8" name="Picture 7" descr="A screenshot of a book&#10;&#10;AI-generated content may be incorrect.">
            <a:extLst>
              <a:ext uri="{FF2B5EF4-FFF2-40B4-BE49-F238E27FC236}">
                <a16:creationId xmlns:a16="http://schemas.microsoft.com/office/drawing/2014/main" id="{2371F2A8-33A3-33F2-19D3-C589C9E305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59" t="42699" r="6353" b="33490"/>
          <a:stretch>
            <a:fillRect/>
          </a:stretch>
        </p:blipFill>
        <p:spPr>
          <a:xfrm>
            <a:off x="0" y="101600"/>
            <a:ext cx="9144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482396-2D1F-B3A7-3AF4-D8F536A65668}"/>
              </a:ext>
            </a:extLst>
          </p:cNvPr>
          <p:cNvSpPr txBox="1"/>
          <p:nvPr/>
        </p:nvSpPr>
        <p:spPr>
          <a:xfrm>
            <a:off x="237662" y="191708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 د</a:t>
            </a:r>
            <a:r>
              <a:rPr lang="en-US" dirty="0"/>
              <a:t>5</a:t>
            </a:r>
          </a:p>
        </p:txBody>
      </p:sp>
      <p:pic>
        <p:nvPicPr>
          <p:cNvPr id="8" name="Picture 7" descr="A screenshot of a book&#10;&#10;AI-generated content may be incorrect.">
            <a:extLst>
              <a:ext uri="{FF2B5EF4-FFF2-40B4-BE49-F238E27FC236}">
                <a16:creationId xmlns:a16="http://schemas.microsoft.com/office/drawing/2014/main" id="{3551AF21-5E32-0E47-5934-0202104F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13" t="65648" r="10690" b="112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24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F6097-A4C5-AFAF-3179-1E9DB4CF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315375-C124-A0EA-F575-32AF6CEABF56}"/>
              </a:ext>
            </a:extLst>
          </p:cNvPr>
          <p:cNvSpPr txBox="1"/>
          <p:nvPr/>
        </p:nvSpPr>
        <p:spPr>
          <a:xfrm>
            <a:off x="237662" y="191708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5د  </a:t>
            </a:r>
            <a:endParaRPr lang="en-US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D24D7C-F479-95BB-C26E-693A792CCA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18" t="16922" r="55173" b="12418"/>
          <a:stretch>
            <a:fillRect/>
          </a:stretch>
        </p:blipFill>
        <p:spPr>
          <a:xfrm>
            <a:off x="88900" y="101600"/>
            <a:ext cx="9055100" cy="675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0201FA-0C12-2E96-67DF-2427EEC6B351}"/>
              </a:ext>
            </a:extLst>
          </p:cNvPr>
          <p:cNvSpPr txBox="1"/>
          <p:nvPr/>
        </p:nvSpPr>
        <p:spPr>
          <a:xfrm>
            <a:off x="1095154" y="1743739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١</a:t>
            </a:r>
            <a:endParaRPr lang="en-A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93E33F-DC9A-6441-CE2B-FB8D3E53CCA2}"/>
              </a:ext>
            </a:extLst>
          </p:cNvPr>
          <p:cNvSpPr txBox="1"/>
          <p:nvPr/>
        </p:nvSpPr>
        <p:spPr>
          <a:xfrm>
            <a:off x="7584559" y="1743739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٥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47B1F8-8F7B-CA82-AD68-BCDC3FBFD7DD}"/>
              </a:ext>
            </a:extLst>
          </p:cNvPr>
          <p:cNvSpPr txBox="1"/>
          <p:nvPr/>
        </p:nvSpPr>
        <p:spPr>
          <a:xfrm>
            <a:off x="7584559" y="3295134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٤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F21BF-FB9B-B5C8-5A1A-6CDB264AE48A}"/>
              </a:ext>
            </a:extLst>
          </p:cNvPr>
          <p:cNvSpPr txBox="1"/>
          <p:nvPr/>
        </p:nvSpPr>
        <p:spPr>
          <a:xfrm>
            <a:off x="7584559" y="4707235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٣</a:t>
            </a:r>
            <a:endParaRPr lang="en-A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F8B38D-BD96-EA02-E2EC-26003B25A046}"/>
              </a:ext>
            </a:extLst>
          </p:cNvPr>
          <p:cNvSpPr txBox="1"/>
          <p:nvPr/>
        </p:nvSpPr>
        <p:spPr>
          <a:xfrm>
            <a:off x="7584559" y="6212957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٢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8E1D4A-A6BB-6080-2C55-36BA1C0AD903}"/>
              </a:ext>
            </a:extLst>
          </p:cNvPr>
          <p:cNvSpPr txBox="1"/>
          <p:nvPr/>
        </p:nvSpPr>
        <p:spPr>
          <a:xfrm>
            <a:off x="1095154" y="3295134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٨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89FD21-76E9-1225-3879-714860983F5D}"/>
              </a:ext>
            </a:extLst>
          </p:cNvPr>
          <p:cNvSpPr txBox="1"/>
          <p:nvPr/>
        </p:nvSpPr>
        <p:spPr>
          <a:xfrm>
            <a:off x="1095154" y="4707235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٦</a:t>
            </a:r>
            <a:endParaRPr lang="en-A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0438B4-F7A2-254D-9CC9-20845FE86C01}"/>
              </a:ext>
            </a:extLst>
          </p:cNvPr>
          <p:cNvSpPr txBox="1"/>
          <p:nvPr/>
        </p:nvSpPr>
        <p:spPr>
          <a:xfrm>
            <a:off x="1095154" y="6212957"/>
            <a:ext cx="3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٧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02711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83A7A8-BD3A-3C25-F450-8001986252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352" t="3903" r="6197" b="6856"/>
          <a:stretch>
            <a:fillRect/>
          </a:stretch>
        </p:blipFill>
        <p:spPr>
          <a:xfrm>
            <a:off x="0" y="195382"/>
            <a:ext cx="9144000" cy="6662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9CCEC3-B37A-C1B8-675E-E2E208BCA346}"/>
              </a:ext>
            </a:extLst>
          </p:cNvPr>
          <p:cNvSpPr txBox="1"/>
          <p:nvPr/>
        </p:nvSpPr>
        <p:spPr>
          <a:xfrm>
            <a:off x="4767072" y="1901952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مَطْعَمٌ</a:t>
            </a:r>
            <a:endParaRPr lang="en-AE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968D25-80EB-94C5-BB8D-9F883068E771}"/>
              </a:ext>
            </a:extLst>
          </p:cNvPr>
          <p:cNvSpPr txBox="1"/>
          <p:nvPr/>
        </p:nvSpPr>
        <p:spPr>
          <a:xfrm>
            <a:off x="1755648" y="3244334"/>
            <a:ext cx="203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رَجُلٌ يَأْكُلُ الطَّعَامَ</a:t>
            </a:r>
            <a:endParaRPr lang="en-AE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C8E1B6-ACCE-3855-DB0B-04DDA96AC173}"/>
              </a:ext>
            </a:extLst>
          </p:cNvPr>
          <p:cNvSpPr txBox="1"/>
          <p:nvPr/>
        </p:nvSpPr>
        <p:spPr>
          <a:xfrm>
            <a:off x="1658112" y="190195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السَّاعَةُ السَّابِعَةُ</a:t>
            </a:r>
            <a:endParaRPr lang="en-AE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7A4E3A-6DAD-178C-DF10-4661D296DEAA}"/>
              </a:ext>
            </a:extLst>
          </p:cNvPr>
          <p:cNvSpPr txBox="1"/>
          <p:nvPr/>
        </p:nvSpPr>
        <p:spPr>
          <a:xfrm>
            <a:off x="4767072" y="3269980"/>
            <a:ext cx="234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عَصِيرٌ</a:t>
            </a:r>
            <a:endParaRPr lang="en-AE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AD8460-EC94-DB5D-5E8A-BB8E5BD1A4A8}"/>
              </a:ext>
            </a:extLst>
          </p:cNvPr>
          <p:cNvSpPr txBox="1"/>
          <p:nvPr/>
        </p:nvSpPr>
        <p:spPr>
          <a:xfrm>
            <a:off x="2036062" y="4638008"/>
            <a:ext cx="175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طَعَامٌ نَظِيفٌ</a:t>
            </a:r>
            <a:endParaRPr lang="en-AE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DD4779-1C71-0384-3EC0-A6ACD4ABCABE}"/>
              </a:ext>
            </a:extLst>
          </p:cNvPr>
          <p:cNvSpPr txBox="1"/>
          <p:nvPr/>
        </p:nvSpPr>
        <p:spPr>
          <a:xfrm>
            <a:off x="5047488" y="4631388"/>
            <a:ext cx="206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طَعَامٌ لَذِيذٌ</a:t>
            </a:r>
            <a:endParaRPr lang="en-AE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99B41-88E4-0629-EBEF-4E77AA628637}"/>
              </a:ext>
            </a:extLst>
          </p:cNvPr>
          <p:cNvSpPr txBox="1"/>
          <p:nvPr/>
        </p:nvSpPr>
        <p:spPr>
          <a:xfrm>
            <a:off x="3791712" y="5975032"/>
            <a:ext cx="1560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/>
              <a:t>مَكَانٌ مُنَاسِبٌ</a:t>
            </a:r>
            <a:endParaRPr lang="en-AE" sz="2400" b="1" dirty="0"/>
          </a:p>
        </p:txBody>
      </p:sp>
    </p:spTree>
    <p:extLst>
      <p:ext uri="{BB962C8B-B14F-4D97-AF65-F5344CB8AC3E}">
        <p14:creationId xmlns:p14="http://schemas.microsoft.com/office/powerpoint/2010/main" val="74298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C82F-D571-7A25-2CBC-5BA2FDBC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18D1-0879-65A6-5A79-CDB02F321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876CDE5-4687-5B6B-6326-F8DA21FA5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2" t="5663" r="52967" b="43198"/>
          <a:stretch>
            <a:fillRect/>
          </a:stretch>
        </p:blipFill>
        <p:spPr>
          <a:xfrm>
            <a:off x="0" y="0"/>
            <a:ext cx="9050528" cy="6858000"/>
          </a:xfrm>
          <a:prstGeom prst="rect">
            <a:avLst/>
          </a:prstGeom>
        </p:spPr>
      </p:pic>
      <p:pic>
        <p:nvPicPr>
          <p:cNvPr id="6" name="ص149.m4a">
            <a:hlinkClick r:id="" action="ppaction://media"/>
            <a:extLst>
              <a:ext uri="{FF2B5EF4-FFF2-40B4-BE49-F238E27FC236}">
                <a16:creationId xmlns:a16="http://schemas.microsoft.com/office/drawing/2014/main" id="{DCDB708E-32A1-23A3-4A6B-09CAF283DA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72" y="-412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6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3747-C083-3628-15CA-ADF4254A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1E5F5F7-A774-3F20-5CD8-0A67E36C70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83" t="55779" r="49928" b="43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ص149.m4a">
            <a:hlinkClick r:id="" action="ppaction://media"/>
            <a:extLst>
              <a:ext uri="{FF2B5EF4-FFF2-40B4-BE49-F238E27FC236}">
                <a16:creationId xmlns:a16="http://schemas.microsoft.com/office/drawing/2014/main" id="{DD2B34D9-4A8B-22BE-F4CA-49319EFDF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72" y="-412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6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6C7709A-977F-E0D4-8AA2-39DEA01E7B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641" t="4862" r="5595" b="50817"/>
          <a:stretch>
            <a:fillRect/>
          </a:stretch>
        </p:blipFill>
        <p:spPr>
          <a:xfrm>
            <a:off x="0" y="127000"/>
            <a:ext cx="9144000" cy="673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8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AD687-E7A5-2723-3EA1-A40089853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AA7275-66A0-6545-0AED-90D430814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641" t="49183" r="5595" b="479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FC8E0C6-49D6-06DB-500F-43F302CABD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26" t="2927" r="49641" b="43151"/>
          <a:stretch>
            <a:fillRect/>
          </a:stretch>
        </p:blipFill>
        <p:spPr>
          <a:xfrm>
            <a:off x="0" y="78059"/>
            <a:ext cx="9144000" cy="6779941"/>
          </a:xfrm>
          <a:prstGeom prst="rect">
            <a:avLst/>
          </a:prstGeom>
        </p:spPr>
      </p:pic>
      <p:pic>
        <p:nvPicPr>
          <p:cNvPr id="6" name="ص151.m4a">
            <a:hlinkClick r:id="" action="ppaction://media"/>
            <a:extLst>
              <a:ext uri="{FF2B5EF4-FFF2-40B4-BE49-F238E27FC236}">
                <a16:creationId xmlns:a16="http://schemas.microsoft.com/office/drawing/2014/main" id="{64438CB0-D7A9-70AD-B4BC-89591123FA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7584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0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3D206-65FB-FC65-C187-78654166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869F1CB-C04D-D134-2968-BA7B72776C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26" t="55967" r="49641" b="2956"/>
          <a:stretch>
            <a:fillRect/>
          </a:stretch>
        </p:blipFill>
        <p:spPr>
          <a:xfrm>
            <a:off x="0" y="88900"/>
            <a:ext cx="9144000" cy="6769100"/>
          </a:xfrm>
          <a:prstGeom prst="rect">
            <a:avLst/>
          </a:prstGeom>
        </p:spPr>
      </p:pic>
      <p:pic>
        <p:nvPicPr>
          <p:cNvPr id="6" name="ص151.m4a">
            <a:hlinkClick r:id="" action="ppaction://media"/>
            <a:extLst>
              <a:ext uri="{FF2B5EF4-FFF2-40B4-BE49-F238E27FC236}">
                <a16:creationId xmlns:a16="http://schemas.microsoft.com/office/drawing/2014/main" id="{E62FA2C8-81EA-4527-2A91-22A0AD23D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7584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2735-A186-A962-299F-8D82835B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0241ADD-B7B4-551C-0EA7-68E0B902E7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641" t="3386" r="6743" b="4589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ص152-3-40-1.m4a">
            <a:hlinkClick r:id="" action="ppaction://media"/>
            <a:extLst>
              <a:ext uri="{FF2B5EF4-FFF2-40B4-BE49-F238E27FC236}">
                <a16:creationId xmlns:a16="http://schemas.microsoft.com/office/drawing/2014/main" id="{C39620A3-8AF4-E79D-3533-DDD7BC5A5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67476" y="1649415"/>
            <a:ext cx="812800" cy="812800"/>
          </a:xfrm>
          <a:prstGeom prst="rect">
            <a:avLst/>
          </a:prstGeom>
        </p:spPr>
      </p:pic>
      <p:pic>
        <p:nvPicPr>
          <p:cNvPr id="7" name="ص152-3-40-2.m4a">
            <a:hlinkClick r:id="" action="ppaction://media"/>
            <a:extLst>
              <a:ext uri="{FF2B5EF4-FFF2-40B4-BE49-F238E27FC236}">
                <a16:creationId xmlns:a16="http://schemas.microsoft.com/office/drawing/2014/main" id="{DB042B4C-6F03-B637-8789-05C31B16A09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90952" y="16494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2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B772C-5FF2-54D2-D457-C3818B08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F2B28B-D098-12E9-567B-EE7E8F2DEF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641" t="53757" r="6743" b="1155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ص152-3-41.m4a">
            <a:hlinkClick r:id="" action="ppaction://media"/>
            <a:extLst>
              <a:ext uri="{FF2B5EF4-FFF2-40B4-BE49-F238E27FC236}">
                <a16:creationId xmlns:a16="http://schemas.microsoft.com/office/drawing/2014/main" id="{3986991F-E401-AFB1-F33F-FEC4AE7936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8504" y="508000"/>
            <a:ext cx="812800" cy="812800"/>
          </a:xfrm>
          <a:prstGeom prst="rect">
            <a:avLst/>
          </a:prstGeom>
        </p:spPr>
      </p:pic>
      <p:pic>
        <p:nvPicPr>
          <p:cNvPr id="9" name="ص152-3-42.m4a">
            <a:hlinkClick r:id="" action="ppaction://media"/>
            <a:extLst>
              <a:ext uri="{FF2B5EF4-FFF2-40B4-BE49-F238E27FC236}">
                <a16:creationId xmlns:a16="http://schemas.microsoft.com/office/drawing/2014/main" id="{ED253658-F4B7-E341-A5BD-CB2C6DA2EA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704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9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ED66-7B56-ECA6-E3DF-F82AE864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09B08B-CABE-A891-5DB6-07ACDCB8B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43" t="9616" r="53225" b="13822"/>
          <a:stretch>
            <a:fillRect/>
          </a:stretch>
        </p:blipFill>
        <p:spPr>
          <a:xfrm>
            <a:off x="0" y="0"/>
            <a:ext cx="9144000" cy="6769100"/>
          </a:xfrm>
          <a:prstGeom prst="rect">
            <a:avLst/>
          </a:prstGeom>
        </p:spPr>
      </p:pic>
      <p:pic>
        <p:nvPicPr>
          <p:cNvPr id="8" name="ص153.m4a">
            <a:hlinkClick r:id="" action="ppaction://media"/>
            <a:extLst>
              <a:ext uri="{FF2B5EF4-FFF2-40B4-BE49-F238E27FC236}">
                <a16:creationId xmlns:a16="http://schemas.microsoft.com/office/drawing/2014/main" id="{1686685D-6F2B-157A-1D8E-C3FD79E5A4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55140" y="24757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964F3-DB55-155D-2ADA-3AE01D80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B4030E-3201-FA08-9A5D-16B191D114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032" t="6804" r="9474" b="28541"/>
          <a:stretch>
            <a:fillRect/>
          </a:stretch>
        </p:blipFill>
        <p:spPr>
          <a:xfrm>
            <a:off x="0" y="-7014"/>
            <a:ext cx="9144000" cy="6744208"/>
          </a:xfrm>
          <a:prstGeom prst="rect">
            <a:avLst/>
          </a:prstGeom>
        </p:spPr>
      </p:pic>
      <p:pic>
        <p:nvPicPr>
          <p:cNvPr id="6" name="ص154.m4a">
            <a:hlinkClick r:id="" action="ppaction://media"/>
            <a:extLst>
              <a:ext uri="{FF2B5EF4-FFF2-40B4-BE49-F238E27FC236}">
                <a16:creationId xmlns:a16="http://schemas.microsoft.com/office/drawing/2014/main" id="{DD54571B-D83C-BAA4-4715-5E4A0EFFE8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100" y="999333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1D9161-91D3-C86D-48F1-FD2DB92D8130}"/>
              </a:ext>
            </a:extLst>
          </p:cNvPr>
          <p:cNvSpPr txBox="1"/>
          <p:nvPr/>
        </p:nvSpPr>
        <p:spPr>
          <a:xfrm>
            <a:off x="1828800" y="1896271"/>
            <a:ext cx="3306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لأَِنَّ طَعَامَ البَيتِ نَظِيفٌ ولَذِيذٌ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4E51D-B1BF-9330-79C0-163370BDC753}"/>
              </a:ext>
            </a:extLst>
          </p:cNvPr>
          <p:cNvSpPr txBox="1"/>
          <p:nvPr/>
        </p:nvSpPr>
        <p:spPr>
          <a:xfrm>
            <a:off x="628650" y="2695618"/>
            <a:ext cx="4506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يأكُلُ الخبزَ والجبنَ أو البيضَ أو الفولَ أو الطعميةَ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6F240E-33A4-392F-272D-2C1E717A5473}"/>
              </a:ext>
            </a:extLst>
          </p:cNvPr>
          <p:cNvSpPr txBox="1"/>
          <p:nvPr/>
        </p:nvSpPr>
        <p:spPr>
          <a:xfrm>
            <a:off x="2732566" y="3446553"/>
            <a:ext cx="2402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في المطعم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5C1F6-2A4D-DDCB-2221-F91C0D0A92EC}"/>
              </a:ext>
            </a:extLst>
          </p:cNvPr>
          <p:cNvSpPr txBox="1"/>
          <p:nvPr/>
        </p:nvSpPr>
        <p:spPr>
          <a:xfrm>
            <a:off x="628650" y="4207687"/>
            <a:ext cx="4574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0070C0"/>
                </a:solidFill>
              </a:rPr>
              <a:t>يأكل الخبز والجبن أو البيض أو الفول أو الطعمية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E4CBC-FE62-8088-91AB-0CB24A8D6D03}"/>
              </a:ext>
            </a:extLst>
          </p:cNvPr>
          <p:cNvSpPr txBox="1"/>
          <p:nvPr/>
        </p:nvSpPr>
        <p:spPr>
          <a:xfrm>
            <a:off x="2732567" y="4961872"/>
            <a:ext cx="2402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إجابة حرة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C3DA67-F687-29B9-FECD-C5AFE8292419}"/>
              </a:ext>
            </a:extLst>
          </p:cNvPr>
          <p:cNvSpPr txBox="1"/>
          <p:nvPr/>
        </p:nvSpPr>
        <p:spPr>
          <a:xfrm>
            <a:off x="2799906" y="5757969"/>
            <a:ext cx="2402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إجابة حرة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43EB-F339-5183-CC50-EC0DD8C3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F7BB93-289D-3B3F-0B0B-50EB20BC7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5" t="5324" r="50000" b="53296"/>
          <a:stretch>
            <a:fillRect/>
          </a:stretch>
        </p:blipFill>
        <p:spPr>
          <a:xfrm>
            <a:off x="0" y="88900"/>
            <a:ext cx="9144000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39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0C5D-9812-C40F-91EB-6E365F07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24D1-0BF7-6494-7D29-88BD8C47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2AF8ED4-0E38-0248-E1FE-63EE47E488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5" t="45863" r="50000" b="6978"/>
          <a:stretch>
            <a:fillRect/>
          </a:stretch>
        </p:blipFill>
        <p:spPr>
          <a:xfrm>
            <a:off x="0" y="0"/>
            <a:ext cx="9144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69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18B63-4974-FB2B-8043-F8907C32C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A5C0-28D2-6B18-25E3-A08AACB87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29DA8C-47D5-ABD8-0C72-0CBDD21CD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743" t="17911" r="8374" b="403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47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8456-1639-09B5-7D0F-10E30AE3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B2D05D0-DFCF-AC6C-D074-1661A5C6BD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73" t="59872" r="10204" b="659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4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E6ED5FA-2BE0-46DD-BD4A-86A585C3F629}">
  <we:reference id="wa200005566" version="3.0.0.3" store="en-GB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22173</TotalTime>
  <Words>450</Words>
  <Application>Microsoft Macintosh PowerPoint</Application>
  <PresentationFormat>On-screen Show (4:3)</PresentationFormat>
  <Paragraphs>100</Paragraphs>
  <Slides>28</Slides>
  <Notes>8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Songti SC</vt:lpstr>
      <vt:lpstr>Aptos</vt:lpstr>
      <vt:lpstr>Aptos Display</vt:lpstr>
      <vt:lpstr>Arial</vt:lpstr>
      <vt:lpstr>Bitter</vt:lpstr>
      <vt:lpstr>Calibri</vt:lpstr>
      <vt:lpstr>Outfit Bold</vt:lpstr>
      <vt:lpstr>Office Theme</vt:lpstr>
      <vt:lpstr>           ماذا تشاهدون في الصورة 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Warka Ali Al-Wandawi</dc:creator>
  <cp:keywords/>
  <dc:description>generated using python-pptx</dc:description>
  <cp:lastModifiedBy>Ahmed Alkoud</cp:lastModifiedBy>
  <cp:revision>86</cp:revision>
  <dcterms:created xsi:type="dcterms:W3CDTF">2013-01-27T09:14:16Z</dcterms:created>
  <dcterms:modified xsi:type="dcterms:W3CDTF">2026-02-20T14:38:04Z</dcterms:modified>
  <cp:category/>
</cp:coreProperties>
</file>