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2" r:id="rId5"/>
    <p:sldId id="263" r:id="rId6"/>
    <p:sldId id="259" r:id="rId7"/>
    <p:sldId id="280" r:id="rId8"/>
    <p:sldId id="260" r:id="rId9"/>
    <p:sldId id="264" r:id="rId10"/>
    <p:sldId id="265" r:id="rId11"/>
    <p:sldId id="266" r:id="rId12"/>
    <p:sldId id="269" r:id="rId13"/>
    <p:sldId id="270" r:id="rId14"/>
    <p:sldId id="271" r:id="rId15"/>
    <p:sldId id="274" r:id="rId16"/>
    <p:sldId id="267" r:id="rId17"/>
    <p:sldId id="272" r:id="rId18"/>
    <p:sldId id="273" r:id="rId19"/>
    <p:sldId id="268" r:id="rId20"/>
    <p:sldId id="275" r:id="rId21"/>
    <p:sldId id="276" r:id="rId22"/>
    <p:sldId id="277" r:id="rId23"/>
    <p:sldId id="279" r:id="rId24"/>
    <p:sldId id="27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91"/>
    <p:restoredTop sz="94584"/>
  </p:normalViewPr>
  <p:slideViewPr>
    <p:cSldViewPr snapToGrid="0">
      <p:cViewPr varScale="1">
        <p:scale>
          <a:sx n="76" d="100"/>
          <a:sy n="76" d="100"/>
        </p:scale>
        <p:origin x="232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EA439-D28E-3D43-8198-5089C17FB831}" type="datetimeFigureOut">
              <a:rPr lang="en-AE" smtClean="0"/>
              <a:t>10/02/2026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04F91-0C75-FF49-AF5B-85774D05B24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60214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04F91-0C75-FF49-AF5B-85774D05B24F}" type="slidenum">
              <a:rPr lang="en-AE" smtClean="0"/>
              <a:t>4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80450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04F91-0C75-FF49-AF5B-85774D05B24F}" type="slidenum">
              <a:rPr lang="en-AE" smtClean="0"/>
              <a:t>7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35139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04F91-0C75-FF49-AF5B-85774D05B24F}" type="slidenum">
              <a:rPr lang="en-AE" smtClean="0"/>
              <a:t>9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9219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04F91-0C75-FF49-AF5B-85774D05B24F}" type="slidenum">
              <a:rPr lang="en-AE" smtClean="0"/>
              <a:t>13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24826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04F91-0C75-FF49-AF5B-85774D05B24F}" type="slidenum">
              <a:rPr lang="en-AE" smtClean="0"/>
              <a:t>17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83617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04F91-0C75-FF49-AF5B-85774D05B24F}" type="slidenum">
              <a:rPr lang="en-AE" smtClean="0"/>
              <a:t>19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84382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AE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AE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4.m4a"/><Relationship Id="rId7" Type="http://schemas.openxmlformats.org/officeDocument/2006/relationships/image" Target="../media/image10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4a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6.m4a"/><Relationship Id="rId7" Type="http://schemas.openxmlformats.org/officeDocument/2006/relationships/image" Target="../media/image10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4a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7B0B6F20-ACBD-46C3-BF1C-B0DA01E00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9873E22E-6D95-4919-9786-9CE22CFB2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6136405D-91C1-4AC4-A1DA-AADA5236E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0061CE-3334-99D5-B8B3-EEA5EF8A4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6481" y="1041401"/>
            <a:ext cx="6455815" cy="2345264"/>
          </a:xfrm>
        </p:spPr>
        <p:txBody>
          <a:bodyPr>
            <a:normAutofit/>
          </a:bodyPr>
          <a:lstStyle/>
          <a:p>
            <a:pPr defTabSz="457200" rtl="1" eaLnBrk="1" latinLnBrk="0" hangingPunct="1">
              <a:spcBef>
                <a:spcPct val="0"/>
              </a:spcBef>
              <a:buNone/>
            </a:pPr>
            <a:r>
              <a:rPr lang="ar-SA">
                <a:solidFill>
                  <a:srgbClr val="262626"/>
                </a:solidFill>
              </a:rPr>
              <a:t>مَعْهَدُ تَعْلِيمِ اللُّغَةِ العَرَبِيَّة</a:t>
            </a:r>
            <a:endParaRPr lang="en-AE">
              <a:solidFill>
                <a:srgbClr val="262626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B57FF7-5647-8977-3A5E-E9D23B5EB2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6481" y="3657596"/>
            <a:ext cx="6455816" cy="1949707"/>
          </a:xfrm>
        </p:spPr>
        <p:txBody>
          <a:bodyPr>
            <a:normAutofit/>
          </a:bodyPr>
          <a:lstStyle/>
          <a:p>
            <a:pPr marL="0" indent="0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</a:pPr>
            <a:r>
              <a:rPr lang="ar-SA" dirty="0">
                <a:solidFill>
                  <a:srgbClr val="000000"/>
                </a:solidFill>
              </a:rPr>
              <a:t>الوحدة الرابعة (الدراسة)</a:t>
            </a:r>
          </a:p>
          <a:p>
            <a:pPr marL="0" indent="0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</a:pPr>
            <a:r>
              <a:rPr lang="ar-SA" dirty="0">
                <a:solidFill>
                  <a:srgbClr val="000000"/>
                </a:solidFill>
              </a:rPr>
              <a:t>الدرس الثاني</a:t>
            </a:r>
            <a:endParaRPr lang="en-US" dirty="0">
              <a:solidFill>
                <a:srgbClr val="000000"/>
              </a:solidFill>
            </a:endParaRPr>
          </a:p>
          <a:p>
            <a:pPr marL="0" indent="0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</a:pPr>
            <a:r>
              <a:rPr lang="ar-SA" dirty="0">
                <a:solidFill>
                  <a:srgbClr val="000000"/>
                </a:solidFill>
              </a:rPr>
              <a:t>المعلمة: عبر رمضان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92197BAB-F32A-48E3-8888-C2431E9F6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736" y="3153832"/>
            <a:ext cx="777240" cy="606425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B5B11595-9562-42F8-B810-2A20A7840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3059206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959968-C63F-7B70-7429-398F759764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744"/>
          <a:stretch>
            <a:fillRect/>
          </a:stretch>
        </p:blipFill>
        <p:spPr>
          <a:xfrm>
            <a:off x="1412683" y="2989942"/>
            <a:ext cx="2433793" cy="773421"/>
          </a:xfrm>
          <a:prstGeom prst="rect">
            <a:avLst/>
          </a:prstGeom>
        </p:spPr>
      </p:pic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C6B113E-084C-4375-B4FB-70E276EC9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36481" y="3522131"/>
            <a:ext cx="64379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8" name="Picture 57">
            <a:extLst>
              <a:ext uri="{FF2B5EF4-FFF2-40B4-BE49-F238E27FC236}">
                <a16:creationId xmlns:a16="http://schemas.microsoft.com/office/drawing/2014/main" id="{C4F8C38E-73AE-4CE8-872C-42AFC0409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6986" y="3153832"/>
            <a:ext cx="777240" cy="60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54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0EB935-60AE-5992-3EDD-89714CA01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048" b="30793"/>
          <a:stretch>
            <a:fillRect/>
          </a:stretch>
        </p:blipFill>
        <p:spPr>
          <a:xfrm>
            <a:off x="4397829" y="595085"/>
            <a:ext cx="7213599" cy="11756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8570BA-E6B5-C9AC-94D7-6887DBDC3F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79" t="68149" b="12804"/>
          <a:stretch>
            <a:fillRect/>
          </a:stretch>
        </p:blipFill>
        <p:spPr>
          <a:xfrm>
            <a:off x="4397829" y="1770742"/>
            <a:ext cx="7213599" cy="24384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0D1A57-47B0-D111-DA4F-A953DC2D36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03" t="16508" r="13675" b="41164"/>
          <a:stretch>
            <a:fillRect/>
          </a:stretch>
        </p:blipFill>
        <p:spPr>
          <a:xfrm>
            <a:off x="580572" y="595085"/>
            <a:ext cx="4528457" cy="566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57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E9624-A96E-1E03-0589-89926C229EEF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r"/>
            <a:r>
              <a:rPr lang="ar-SA" dirty="0">
                <a:effectLst>
                  <a:outerShdw blurRad="50800" dist="50800" dir="5400000" algn="ctr" rotWithShape="0">
                    <a:srgbClr val="0070C0"/>
                  </a:outerShdw>
                </a:effectLst>
              </a:rPr>
              <a:t>نواتج التعلم</a:t>
            </a:r>
            <a:endParaRPr lang="en-AE" dirty="0">
              <a:effectLst>
                <a:outerShdw blurRad="50800" dist="50800" dir="5400000" algn="ctr" rotWithShape="0">
                  <a:srgbClr val="0070C0"/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C9A78-0359-8050-10C0-7AC515318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r" rtl="1"/>
            <a:r>
              <a:rPr lang="ar-SA" dirty="0">
                <a:solidFill>
                  <a:schemeClr val="tx1"/>
                </a:solidFill>
              </a:rPr>
              <a:t>بنهاية الدرس، يتوقع من الطالب أن يكون قادرًا على</a:t>
            </a:r>
            <a:r>
              <a:rPr lang="en-AE" dirty="0">
                <a:solidFill>
                  <a:schemeClr val="tx1"/>
                </a:solidFill>
              </a:rPr>
              <a:t>:</a:t>
            </a:r>
          </a:p>
          <a:p>
            <a:pPr lvl="0" algn="r" rtl="1"/>
            <a:r>
              <a:rPr lang="en-AE" dirty="0">
                <a:solidFill>
                  <a:schemeClr val="tx1"/>
                </a:solidFill>
              </a:rPr>
              <a:t>يفهم محتوى المحادثة الخاصة بمعهد تعليم اللغة العربية.</a:t>
            </a:r>
          </a:p>
          <a:p>
            <a:pPr lvl="0" algn="r" rtl="1"/>
            <a:r>
              <a:rPr lang="en-AE" dirty="0">
                <a:solidFill>
                  <a:schemeClr val="tx1"/>
                </a:solidFill>
              </a:rPr>
              <a:t>يتحدث عن معهد اللغة، ويصف الأساتذة والكتب والأنشطة الموجودة فيه، ويعبّر عن سعادته بالدراسة في المعهد.</a:t>
            </a:r>
          </a:p>
          <a:p>
            <a:pPr lvl="0" algn="r" rtl="1"/>
            <a:r>
              <a:rPr lang="en-AE" dirty="0">
                <a:solidFill>
                  <a:schemeClr val="tx1"/>
                </a:solidFill>
              </a:rPr>
              <a:t>يستخدم الألفاظ والتعبيرات المرتبطة بالمعهد استخدامًا صحيحًا في مواقف التواصل.</a:t>
            </a:r>
          </a:p>
          <a:p>
            <a:pPr lvl="0" algn="r" rtl="1"/>
            <a:r>
              <a:rPr lang="en-AE" dirty="0">
                <a:solidFill>
                  <a:schemeClr val="tx1"/>
                </a:solidFill>
              </a:rPr>
              <a:t>يعيد إنتاج التراكيب التي استمع إليها في مواقف الدراسة بالمعهد.</a:t>
            </a:r>
          </a:p>
          <a:p>
            <a:pPr lvl="0" algn="r" rtl="1"/>
            <a:r>
              <a:rPr lang="en-AE" dirty="0">
                <a:solidFill>
                  <a:schemeClr val="tx1"/>
                </a:solidFill>
              </a:rPr>
              <a:t>ينطق صوت الحرف (ز) نطقًا صحيحًا، مع تنغيم الاستفهام في الجمل الاستفهامية.</a:t>
            </a:r>
          </a:p>
          <a:p>
            <a:pPr lvl="0" algn="r" rtl="1"/>
            <a:r>
              <a:rPr lang="en-AE" dirty="0">
                <a:solidFill>
                  <a:schemeClr val="tx1"/>
                </a:solidFill>
              </a:rPr>
              <a:t>يفهم نصّ الفهم القرائي عن معهد تعليم اللغة العربية ويجيب عن أسئلته.</a:t>
            </a:r>
          </a:p>
          <a:p>
            <a:pPr lvl="0" algn="r" rtl="1"/>
            <a:r>
              <a:rPr lang="en-AE" dirty="0">
                <a:solidFill>
                  <a:schemeClr val="tx1"/>
                </a:solidFill>
              </a:rPr>
              <a:t>يكتب تعبيرًا قصيرًا عن قبوله/التحاقه بالمعهد، ويكتب الحرف (ز) في مواقعه المختلفة.</a:t>
            </a:r>
          </a:p>
          <a:p>
            <a:pPr algn="r" rtl="1"/>
            <a:endParaRPr lang="en-A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14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DAFA7-F7F3-55EB-E893-CAEC2F38C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A10BE-BAD3-2B22-7415-D64868DF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055" y="677332"/>
            <a:ext cx="5283199" cy="890211"/>
          </a:xfrm>
          <a:gradFill>
            <a:gsLst>
              <a:gs pos="70004">
                <a:srgbClr val="D2E295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r" defTabSz="457200" rtl="1" eaLnBrk="1" latinLnBrk="0" hangingPunct="1">
              <a:spcBef>
                <a:spcPct val="0"/>
              </a:spcBef>
              <a:buNone/>
            </a:pPr>
            <a:r>
              <a:rPr lang="ar-SA" dirty="0"/>
              <a:t>اِسْتَمِعْ إلَى المُحادَثَة</a:t>
            </a:r>
            <a:endParaRPr lang="en-A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AF21A1-FB7A-72A0-5CD4-229A7982509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959" t="18318" r="56061" b="61158"/>
          <a:stretch>
            <a:fillRect/>
          </a:stretch>
        </p:blipFill>
        <p:spPr>
          <a:xfrm>
            <a:off x="772890" y="677331"/>
            <a:ext cx="5468253" cy="10788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ADBB61-C03A-A91F-6170-F136C6FA0E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053" t="39689" r="54349" b="36828"/>
          <a:stretch>
            <a:fillRect/>
          </a:stretch>
        </p:blipFill>
        <p:spPr>
          <a:xfrm>
            <a:off x="6109532" y="1567543"/>
            <a:ext cx="5454722" cy="4613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0271C-9A70-9CDB-8333-D27421E342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217" t="41012" r="72793" b="31986"/>
          <a:stretch>
            <a:fillRect/>
          </a:stretch>
        </p:blipFill>
        <p:spPr>
          <a:xfrm>
            <a:off x="772891" y="1756228"/>
            <a:ext cx="5508164" cy="4424440"/>
          </a:xfrm>
          <a:prstGeom prst="rect">
            <a:avLst/>
          </a:prstGeom>
        </p:spPr>
      </p:pic>
      <p:pic>
        <p:nvPicPr>
          <p:cNvPr id="3" name="AUDIO-2026-02-08-15-33-33.m4a">
            <a:hlinkClick r:id="" action="ppaction://media"/>
            <a:extLst>
              <a:ext uri="{FF2B5EF4-FFF2-40B4-BE49-F238E27FC236}">
                <a16:creationId xmlns:a16="http://schemas.microsoft.com/office/drawing/2014/main" id="{F0E9CC84-6077-3110-A417-D1FF37E003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7535" y="57596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5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553EF-7A67-2477-9E54-81ED8E4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5AE9D-E48C-DB94-8D84-E6F79D072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055" y="677332"/>
            <a:ext cx="5283199" cy="1078896"/>
          </a:xfrm>
          <a:gradFill>
            <a:gsLst>
              <a:gs pos="70004">
                <a:srgbClr val="D2E295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r" defTabSz="457200" rtl="1" eaLnBrk="1" latinLnBrk="0" hangingPunct="1">
              <a:spcBef>
                <a:spcPct val="0"/>
              </a:spcBef>
              <a:buNone/>
            </a:pPr>
            <a:r>
              <a:rPr lang="ar-SA" dirty="0"/>
              <a:t>اِسْتَمِعْ إلَى المُحادَثَة</a:t>
            </a:r>
            <a:endParaRPr lang="en-A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C89C14-820A-EEBD-AC75-B54594B719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59" t="18318" r="56061" b="61158"/>
          <a:stretch>
            <a:fillRect/>
          </a:stretch>
        </p:blipFill>
        <p:spPr>
          <a:xfrm>
            <a:off x="772890" y="677331"/>
            <a:ext cx="5468253" cy="10788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347B7F-AC69-33D4-929E-8B0F6CDC67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053" t="62764" r="54349" b="11089"/>
          <a:stretch>
            <a:fillRect/>
          </a:stretch>
        </p:blipFill>
        <p:spPr>
          <a:xfrm>
            <a:off x="6258306" y="2481943"/>
            <a:ext cx="5454722" cy="36987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3BE73C-752E-2FB0-D26D-8A3653589A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17" t="67196" r="72793" b="9102"/>
          <a:stretch>
            <a:fillRect/>
          </a:stretch>
        </p:blipFill>
        <p:spPr>
          <a:xfrm>
            <a:off x="772891" y="2481944"/>
            <a:ext cx="5508164" cy="369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51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5110DE-71C5-700B-89D4-912F1A97B2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914" t="3885" r="5509" b="60859"/>
          <a:stretch>
            <a:fillRect/>
          </a:stretch>
        </p:blipFill>
        <p:spPr>
          <a:xfrm>
            <a:off x="645886" y="642257"/>
            <a:ext cx="10900228" cy="55734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1FDD6F-65AB-F11B-7C57-2E9096899D33}"/>
              </a:ext>
            </a:extLst>
          </p:cNvPr>
          <p:cNvSpPr txBox="1"/>
          <p:nvPr/>
        </p:nvSpPr>
        <p:spPr>
          <a:xfrm>
            <a:off x="2974848" y="3279648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endParaRPr lang="en-A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9E16EF-F16F-1207-278B-805F3C5C0EF7}"/>
              </a:ext>
            </a:extLst>
          </p:cNvPr>
          <p:cNvSpPr txBox="1"/>
          <p:nvPr/>
        </p:nvSpPr>
        <p:spPr>
          <a:xfrm>
            <a:off x="4486656" y="3279648"/>
            <a:ext cx="390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dirty="0"/>
              <a:t>❎</a:t>
            </a:r>
            <a:endParaRPr lang="en-A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E44D2-B357-2088-E274-CB1CA6A224EF}"/>
              </a:ext>
            </a:extLst>
          </p:cNvPr>
          <p:cNvSpPr txBox="1"/>
          <p:nvPr/>
        </p:nvSpPr>
        <p:spPr>
          <a:xfrm>
            <a:off x="4486656" y="4130317"/>
            <a:ext cx="390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dirty="0"/>
              <a:t>❎</a:t>
            </a:r>
            <a:endParaRPr lang="en-A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68A5A4-0FB9-1021-7108-6B79F6670205}"/>
              </a:ext>
            </a:extLst>
          </p:cNvPr>
          <p:cNvSpPr txBox="1"/>
          <p:nvPr/>
        </p:nvSpPr>
        <p:spPr>
          <a:xfrm>
            <a:off x="4486655" y="5434030"/>
            <a:ext cx="390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dirty="0"/>
              <a:t>❎</a:t>
            </a:r>
            <a:endParaRPr lang="en-A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8B7887-E743-B470-9367-99A775B7B105}"/>
              </a:ext>
            </a:extLst>
          </p:cNvPr>
          <p:cNvSpPr txBox="1"/>
          <p:nvPr/>
        </p:nvSpPr>
        <p:spPr>
          <a:xfrm>
            <a:off x="4486655" y="4980986"/>
            <a:ext cx="390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dirty="0"/>
              <a:t>❎</a:t>
            </a:r>
            <a:endParaRPr lang="en-A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9D42B9-BFCE-3720-3BAC-4F5F907D6E20}"/>
                  </a:ext>
                </a:extLst>
              </p:cNvPr>
              <p:cNvSpPr txBox="1"/>
              <p:nvPr/>
            </p:nvSpPr>
            <p:spPr>
              <a:xfrm>
                <a:off x="4299618" y="4516545"/>
                <a:ext cx="715637" cy="403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✅</m:t>
                      </m:r>
                    </m:oMath>
                  </m:oMathPara>
                </a14:m>
                <a:endParaRPr lang="en-AE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9D42B9-BFCE-3720-3BAC-4F5F907D6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618" y="4516545"/>
                <a:ext cx="715637" cy="403124"/>
              </a:xfrm>
              <a:prstGeom prst="rect">
                <a:avLst/>
              </a:prstGeom>
              <a:blipFill>
                <a:blip r:embed="rId3"/>
                <a:stretch>
                  <a:fillRect b="-21212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09DF61B-1104-AA06-87EA-87D3B883A3A4}"/>
                  </a:ext>
                </a:extLst>
              </p:cNvPr>
              <p:cNvSpPr txBox="1"/>
              <p:nvPr/>
            </p:nvSpPr>
            <p:spPr>
              <a:xfrm>
                <a:off x="4333977" y="3710297"/>
                <a:ext cx="695498" cy="403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✅</m:t>
                      </m:r>
                    </m:oMath>
                  </m:oMathPara>
                </a14:m>
                <a:endParaRPr lang="en-AE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09DF61B-1104-AA06-87EA-87D3B883A3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977" y="3710297"/>
                <a:ext cx="695498" cy="403124"/>
              </a:xfrm>
              <a:prstGeom prst="rect">
                <a:avLst/>
              </a:prstGeom>
              <a:blipFill>
                <a:blip r:embed="rId4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F18B61CC-D154-70BD-DB08-D21754D83A59}"/>
              </a:ext>
            </a:extLst>
          </p:cNvPr>
          <p:cNvSpPr txBox="1"/>
          <p:nvPr/>
        </p:nvSpPr>
        <p:spPr>
          <a:xfrm>
            <a:off x="1932617" y="3150795"/>
            <a:ext cx="2269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يدرسُ في المستوى الأول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1ED7A1-22B7-E4E7-1E90-C8783C8197DF}"/>
              </a:ext>
            </a:extLst>
          </p:cNvPr>
          <p:cNvSpPr txBox="1"/>
          <p:nvPr/>
        </p:nvSpPr>
        <p:spPr>
          <a:xfrm>
            <a:off x="1658112" y="3947897"/>
            <a:ext cx="2636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يرسون الاستماع والمحادثة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2EAC86-2857-A837-4712-534C84546A8E}"/>
              </a:ext>
            </a:extLst>
          </p:cNvPr>
          <p:cNvSpPr txBox="1"/>
          <p:nvPr/>
        </p:nvSpPr>
        <p:spPr>
          <a:xfrm>
            <a:off x="2024983" y="4818476"/>
            <a:ext cx="2269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طارق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D1752C-8137-4154-A586-2D70FC36D220}"/>
              </a:ext>
            </a:extLst>
          </p:cNvPr>
          <p:cNvSpPr txBox="1"/>
          <p:nvPr/>
        </p:nvSpPr>
        <p:spPr>
          <a:xfrm>
            <a:off x="2064785" y="5218586"/>
            <a:ext cx="2269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سعيدٌ جدًا بالدراسةِ</a:t>
            </a:r>
            <a:endParaRPr lang="en-AE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9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3D365-977C-C0BE-0F57-ADC586451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2DC65-2688-6C93-5308-0ECFF3A72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057D-FE43-B1DF-BCBF-723B9315D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A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464F6D-5467-FED7-69A7-208B5847FF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438" t="44750" r="11013" b="34987"/>
          <a:stretch>
            <a:fillRect/>
          </a:stretch>
        </p:blipFill>
        <p:spPr>
          <a:xfrm>
            <a:off x="769257" y="711201"/>
            <a:ext cx="10711543" cy="552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17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F3C43-1BEF-379B-8518-A3791BF19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60F02-1B9D-E526-2C5E-FD20D69A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A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573E17-ED78-7B58-45CF-EE88E29748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437" t="65012" r="10904" b="10602"/>
          <a:stretch>
            <a:fillRect/>
          </a:stretch>
        </p:blipFill>
        <p:spPr>
          <a:xfrm>
            <a:off x="754743" y="696686"/>
            <a:ext cx="10609943" cy="55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384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7E105-21B7-6C45-36B9-392AE492F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39837"/>
            <a:ext cx="5413827" cy="463249"/>
          </a:xfrm>
          <a:gradFill>
            <a:gsLst>
              <a:gs pos="70004">
                <a:srgbClr val="D2E295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 defTabSz="457200" rtl="1" eaLnBrk="1" latinLnBrk="0" hangingPunct="1">
              <a:spcBef>
                <a:spcPct val="0"/>
              </a:spcBef>
              <a:buNone/>
            </a:pPr>
            <a:r>
              <a:rPr lang="ar-SA" sz="2800" dirty="0"/>
              <a:t>صِلْ بَينَ الكَلِمَةِ أَوِ العِبَارَةِ وَالصُّورَةِ المُنَاسِبَةِ:</a:t>
            </a:r>
            <a:endParaRPr lang="en-AE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0FC803-0BDF-3E75-2A70-4FF8FCB0E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1636" t="21975" r="54119" b="13178"/>
          <a:stretch>
            <a:fillRect/>
          </a:stretch>
        </p:blipFill>
        <p:spPr>
          <a:xfrm>
            <a:off x="812801" y="1103086"/>
            <a:ext cx="10697026" cy="511507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4D0C4B-FE2E-011F-AF91-02B3E18CD66D}"/>
              </a:ext>
            </a:extLst>
          </p:cNvPr>
          <p:cNvSpPr txBox="1"/>
          <p:nvPr/>
        </p:nvSpPr>
        <p:spPr>
          <a:xfrm>
            <a:off x="4584356" y="1444480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 err="1">
                <a:solidFill>
                  <a:srgbClr val="0070C0"/>
                </a:solidFill>
              </a:rPr>
              <a:t>ط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7CB382-B9F9-FAC9-64F5-F19AEABF48B4}"/>
              </a:ext>
            </a:extLst>
          </p:cNvPr>
          <p:cNvSpPr txBox="1"/>
          <p:nvPr/>
        </p:nvSpPr>
        <p:spPr>
          <a:xfrm>
            <a:off x="4584356" y="1907729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 err="1">
                <a:solidFill>
                  <a:srgbClr val="0070C0"/>
                </a:solidFill>
              </a:rPr>
              <a:t>ي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34D409-CF60-3056-AAB7-977F0F364F44}"/>
              </a:ext>
            </a:extLst>
          </p:cNvPr>
          <p:cNvSpPr txBox="1"/>
          <p:nvPr/>
        </p:nvSpPr>
        <p:spPr>
          <a:xfrm>
            <a:off x="4584356" y="2474210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 err="1">
                <a:solidFill>
                  <a:srgbClr val="0070C0"/>
                </a:solidFill>
              </a:rPr>
              <a:t>أ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4BF84D-C42C-54FA-225D-B6DC1873B73E}"/>
              </a:ext>
            </a:extLst>
          </p:cNvPr>
          <p:cNvSpPr txBox="1"/>
          <p:nvPr/>
        </p:nvSpPr>
        <p:spPr>
          <a:xfrm>
            <a:off x="4584356" y="2942247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و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085F5C-A8B1-4AC1-7443-86D7D5CFFB2C}"/>
              </a:ext>
            </a:extLst>
          </p:cNvPr>
          <p:cNvSpPr txBox="1"/>
          <p:nvPr/>
        </p:nvSpPr>
        <p:spPr>
          <a:xfrm>
            <a:off x="4584356" y="3515644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 err="1">
                <a:solidFill>
                  <a:srgbClr val="0070C0"/>
                </a:solidFill>
              </a:rPr>
              <a:t>ج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915D35-E1B4-4645-5938-B387766A897B}"/>
              </a:ext>
            </a:extLst>
          </p:cNvPr>
          <p:cNvSpPr txBox="1"/>
          <p:nvPr/>
        </p:nvSpPr>
        <p:spPr>
          <a:xfrm>
            <a:off x="4584355" y="3983681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ب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0BCF49-3AA6-4DCC-03F2-7D5E3D02D5EA}"/>
              </a:ext>
            </a:extLst>
          </p:cNvPr>
          <p:cNvSpPr txBox="1"/>
          <p:nvPr/>
        </p:nvSpPr>
        <p:spPr>
          <a:xfrm>
            <a:off x="4584355" y="4525130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هـ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1016D9-D9A5-20FE-CDB3-26A12A8F1422}"/>
              </a:ext>
            </a:extLst>
          </p:cNvPr>
          <p:cNvSpPr txBox="1"/>
          <p:nvPr/>
        </p:nvSpPr>
        <p:spPr>
          <a:xfrm>
            <a:off x="4584355" y="5066579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 err="1">
                <a:solidFill>
                  <a:srgbClr val="0070C0"/>
                </a:solidFill>
              </a:rPr>
              <a:t>ز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FF7578-BB65-4DCF-2A7F-608231F2A82D}"/>
              </a:ext>
            </a:extLst>
          </p:cNvPr>
          <p:cNvSpPr txBox="1"/>
          <p:nvPr/>
        </p:nvSpPr>
        <p:spPr>
          <a:xfrm>
            <a:off x="4584355" y="5554859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د</a:t>
            </a:r>
            <a:endParaRPr lang="en-AE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3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A3FFA-9F94-FCAC-8165-C1BFA938C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9AD5E-368F-7D9F-E784-883F335BC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727570-1CA6-BFEE-D85B-47680DDB7A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1252" t="10714" r="10013" b="12246"/>
          <a:stretch>
            <a:fillRect/>
          </a:stretch>
        </p:blipFill>
        <p:spPr>
          <a:xfrm>
            <a:off x="856343" y="638629"/>
            <a:ext cx="10624457" cy="554445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93DF54-B68C-C3BB-C642-FFE26EC8F0A2}"/>
              </a:ext>
            </a:extLst>
          </p:cNvPr>
          <p:cNvSpPr txBox="1"/>
          <p:nvPr/>
        </p:nvSpPr>
        <p:spPr>
          <a:xfrm>
            <a:off x="8018151" y="931967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د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B8FF23-E71E-AA85-5FAC-007796838137}"/>
              </a:ext>
            </a:extLst>
          </p:cNvPr>
          <p:cNvSpPr txBox="1"/>
          <p:nvPr/>
        </p:nvSpPr>
        <p:spPr>
          <a:xfrm>
            <a:off x="8018151" y="2520206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ب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3BC3BB-4B08-D011-5FCA-89235E06F895}"/>
              </a:ext>
            </a:extLst>
          </p:cNvPr>
          <p:cNvSpPr txBox="1"/>
          <p:nvPr/>
        </p:nvSpPr>
        <p:spPr>
          <a:xfrm>
            <a:off x="8018152" y="3080996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ح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E26446-2EEA-CFD0-71D3-EF1C25D6BEF4}"/>
              </a:ext>
            </a:extLst>
          </p:cNvPr>
          <p:cNvSpPr txBox="1"/>
          <p:nvPr/>
        </p:nvSpPr>
        <p:spPr>
          <a:xfrm>
            <a:off x="8056603" y="3595253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ج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997CC5-7B8A-611C-2C53-EC752A91D003}"/>
              </a:ext>
            </a:extLst>
          </p:cNvPr>
          <p:cNvSpPr txBox="1"/>
          <p:nvPr/>
        </p:nvSpPr>
        <p:spPr>
          <a:xfrm>
            <a:off x="8056603" y="4151494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هـ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C2309F-D59B-411A-546D-F50B29B38350}"/>
              </a:ext>
            </a:extLst>
          </p:cNvPr>
          <p:cNvSpPr txBox="1"/>
          <p:nvPr/>
        </p:nvSpPr>
        <p:spPr>
          <a:xfrm>
            <a:off x="8056603" y="4676214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و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F2F19D-839C-11AA-BEAB-A731BFF0B2F9}"/>
              </a:ext>
            </a:extLst>
          </p:cNvPr>
          <p:cNvSpPr txBox="1"/>
          <p:nvPr/>
        </p:nvSpPr>
        <p:spPr>
          <a:xfrm>
            <a:off x="8056603" y="5184459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ز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BD1842-082F-9301-5100-E2DCCA123230}"/>
              </a:ext>
            </a:extLst>
          </p:cNvPr>
          <p:cNvSpPr txBox="1"/>
          <p:nvPr/>
        </p:nvSpPr>
        <p:spPr>
          <a:xfrm>
            <a:off x="8018153" y="5743217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ك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D2313B-C538-9C8C-F9FA-EDF3F028E081}"/>
              </a:ext>
            </a:extLst>
          </p:cNvPr>
          <p:cNvSpPr txBox="1"/>
          <p:nvPr/>
        </p:nvSpPr>
        <p:spPr>
          <a:xfrm>
            <a:off x="7996174" y="1446224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 err="1">
                <a:solidFill>
                  <a:srgbClr val="0070C0"/>
                </a:solidFill>
              </a:rPr>
              <a:t>أ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F975DA-2ABD-116D-8B8C-CAE1F52C4952}"/>
              </a:ext>
            </a:extLst>
          </p:cNvPr>
          <p:cNvSpPr txBox="1"/>
          <p:nvPr/>
        </p:nvSpPr>
        <p:spPr>
          <a:xfrm>
            <a:off x="7996175" y="1994024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 err="1">
                <a:solidFill>
                  <a:srgbClr val="0070C0"/>
                </a:solidFill>
              </a:rPr>
              <a:t>ط</a:t>
            </a:r>
            <a:endParaRPr lang="en-AE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40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7FC13-438C-3270-2D2C-D25F30B9C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457200" rtl="1" eaLnBrk="1" latinLnBrk="0" hangingPunct="1">
              <a:spcBef>
                <a:spcPct val="0"/>
              </a:spcBef>
              <a:buNone/>
            </a:pPr>
            <a:endParaRPr lang="en-A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83D402-D611-7768-6EAB-426EABF8A8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10435" t="18066" r="53015" b="50048"/>
          <a:stretch>
            <a:fillRect/>
          </a:stretch>
        </p:blipFill>
        <p:spPr>
          <a:xfrm>
            <a:off x="856343" y="624114"/>
            <a:ext cx="10566399" cy="5399315"/>
          </a:xfrm>
        </p:spPr>
      </p:pic>
      <p:pic>
        <p:nvPicPr>
          <p:cNvPr id="3" name="AUDIO-2026-02-08-15-35-04.m4a">
            <a:hlinkClick r:id="" action="ppaction://media"/>
            <a:extLst>
              <a:ext uri="{FF2B5EF4-FFF2-40B4-BE49-F238E27FC236}">
                <a16:creationId xmlns:a16="http://schemas.microsoft.com/office/drawing/2014/main" id="{3D0208B4-06BC-606E-4813-88071EAA37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2602" y="1693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0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27B1D-94FA-FF77-1498-0046C1FF2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45601-E3C0-366F-DC61-D401FA61D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457200" rtl="1" eaLnBrk="1" latinLnBrk="0" hangingPunct="1">
              <a:spcBef>
                <a:spcPct val="0"/>
              </a:spcBef>
              <a:buNone/>
            </a:pPr>
            <a:endParaRPr lang="en-A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E1A49D-3400-F99A-80DE-F54BCBFEFC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4904" t="48525" r="53488" b="9534"/>
          <a:stretch>
            <a:fillRect/>
          </a:stretch>
        </p:blipFill>
        <p:spPr>
          <a:xfrm>
            <a:off x="827314" y="682171"/>
            <a:ext cx="10617196" cy="552994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9CB057-36B5-972A-1D40-65D3403F03D6}"/>
              </a:ext>
            </a:extLst>
          </p:cNvPr>
          <p:cNvSpPr txBox="1"/>
          <p:nvPr/>
        </p:nvSpPr>
        <p:spPr>
          <a:xfrm>
            <a:off x="1622327" y="2596131"/>
            <a:ext cx="3442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نَحنُ نَخْرُجُ في رِحْلَاتٍ تَرفِيهِيَّةٍ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1037A0-1B18-7D8F-9D5A-76A9B1B0C7D4}"/>
              </a:ext>
            </a:extLst>
          </p:cNvPr>
          <p:cNvSpPr txBox="1"/>
          <p:nvPr/>
        </p:nvSpPr>
        <p:spPr>
          <a:xfrm>
            <a:off x="2315687" y="3755047"/>
            <a:ext cx="2749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نَحنُ نَدْرُسُ اللُّغَةَ العَرَبيَّة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F1A010-C670-A628-83EC-58F6E6008FD9}"/>
              </a:ext>
            </a:extLst>
          </p:cNvPr>
          <p:cNvSpPr txBox="1"/>
          <p:nvPr/>
        </p:nvSpPr>
        <p:spPr>
          <a:xfrm>
            <a:off x="1622327" y="4239120"/>
            <a:ext cx="3442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نَحنُ نَسْمَعُ التسجيلات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BD6F9B-560C-AC50-42A1-96B2D9A0D138}"/>
              </a:ext>
            </a:extLst>
          </p:cNvPr>
          <p:cNvSpPr txBox="1"/>
          <p:nvPr/>
        </p:nvSpPr>
        <p:spPr>
          <a:xfrm>
            <a:off x="1622327" y="4791630"/>
            <a:ext cx="3442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نَحنُ نُحِبُّ دَرْسَ المُحَادَثةِ والاستماع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3F56E9-07BC-626A-2D49-3EF8028CDE15}"/>
              </a:ext>
            </a:extLst>
          </p:cNvPr>
          <p:cNvSpPr txBox="1"/>
          <p:nvPr/>
        </p:nvSpPr>
        <p:spPr>
          <a:xfrm>
            <a:off x="1672443" y="5475758"/>
            <a:ext cx="3442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نَحنُ نُفضِّل التمثيل على المسرح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3D5277-278E-FF54-8703-75A9658BFC2B}"/>
              </a:ext>
            </a:extLst>
          </p:cNvPr>
          <p:cNvSpPr txBox="1"/>
          <p:nvPr/>
        </p:nvSpPr>
        <p:spPr>
          <a:xfrm>
            <a:off x="1672443" y="3136728"/>
            <a:ext cx="3442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نَحنُ نَشتركُ في الأَنشِطَةِ الثَّقَافية</a:t>
            </a:r>
            <a:endParaRPr lang="en-AE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75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CD438-1831-0787-2590-51F2BBFC6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81227-9359-3F50-5A4C-F196E3272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457200" rtl="1" eaLnBrk="1" latinLnBrk="0" hangingPunct="1">
              <a:spcBef>
                <a:spcPct val="0"/>
              </a:spcBef>
              <a:buNone/>
            </a:pPr>
            <a:endParaRPr lang="en-A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60480D-4F4F-4EE8-3A53-242FA50EF5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51838" t="11649" r="10398" b="45857"/>
          <a:stretch>
            <a:fillRect/>
          </a:stretch>
        </p:blipFill>
        <p:spPr>
          <a:xfrm>
            <a:off x="638629" y="653144"/>
            <a:ext cx="10929257" cy="5428342"/>
          </a:xfrm>
        </p:spPr>
      </p:pic>
    </p:spTree>
    <p:extLst>
      <p:ext uri="{BB962C8B-B14F-4D97-AF65-F5344CB8AC3E}">
        <p14:creationId xmlns:p14="http://schemas.microsoft.com/office/powerpoint/2010/main" val="3678852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0BFEA-FA70-3446-B743-C7964348D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0CBA9-3762-94ED-91C0-867E51183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457200" rtl="1" eaLnBrk="1" latinLnBrk="0" hangingPunct="1">
              <a:spcBef>
                <a:spcPct val="0"/>
              </a:spcBef>
              <a:buNone/>
            </a:pPr>
            <a:endParaRPr lang="en-A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5549FC-35F0-DA62-7B58-0B2320B26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0655" t="53282" r="8385" b="14601"/>
          <a:stretch>
            <a:fillRect/>
          </a:stretch>
        </p:blipFill>
        <p:spPr>
          <a:xfrm>
            <a:off x="798286" y="638629"/>
            <a:ext cx="10450285" cy="5442857"/>
          </a:xfrm>
        </p:spPr>
      </p:pic>
    </p:spTree>
    <p:extLst>
      <p:ext uri="{BB962C8B-B14F-4D97-AF65-F5344CB8AC3E}">
        <p14:creationId xmlns:p14="http://schemas.microsoft.com/office/powerpoint/2010/main" val="2793852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E562B-054D-590B-50F8-6A0CF9A99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DBB3-CEF4-094F-BCCA-BE283EE5A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EC7938-C4C7-8838-85EE-B4068072D9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rcRect l="10517" t="17401" r="52876" b="47804"/>
          <a:stretch>
            <a:fillRect/>
          </a:stretch>
        </p:blipFill>
        <p:spPr>
          <a:xfrm>
            <a:off x="653143" y="667657"/>
            <a:ext cx="10885714" cy="5558972"/>
          </a:xfrm>
        </p:spPr>
      </p:pic>
      <p:pic>
        <p:nvPicPr>
          <p:cNvPr id="3" name="AUDIO-2026-02-08-15-35-46.m4a">
            <a:hlinkClick r:id="" action="ppaction://media"/>
            <a:extLst>
              <a:ext uri="{FF2B5EF4-FFF2-40B4-BE49-F238E27FC236}">
                <a16:creationId xmlns:a16="http://schemas.microsoft.com/office/drawing/2014/main" id="{FA495159-AFE1-9039-E89F-52F2DD247B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9002" y="637549"/>
            <a:ext cx="812800" cy="812800"/>
          </a:xfrm>
          <a:prstGeom prst="rect">
            <a:avLst/>
          </a:prstGeom>
        </p:spPr>
      </p:pic>
      <p:pic>
        <p:nvPicPr>
          <p:cNvPr id="4" name="AUDIO-2026-02-08-15-36-47.m4a">
            <a:hlinkClick r:id="" action="ppaction://media"/>
            <a:extLst>
              <a:ext uri="{FF2B5EF4-FFF2-40B4-BE49-F238E27FC236}">
                <a16:creationId xmlns:a16="http://schemas.microsoft.com/office/drawing/2014/main" id="{9A4AC568-2A3A-B9D4-CF0F-B6B2620338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3143" y="45720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00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6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7D8A8-1201-E0EA-888A-BB5960348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A51435-45DA-1696-600A-A083C65DEB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rcRect l="10517" t="52196" r="52876" b="10142"/>
          <a:stretch>
            <a:fillRect/>
          </a:stretch>
        </p:blipFill>
        <p:spPr>
          <a:xfrm>
            <a:off x="653143" y="653143"/>
            <a:ext cx="10885714" cy="5515428"/>
          </a:xfrm>
        </p:spPr>
      </p:pic>
      <p:pic>
        <p:nvPicPr>
          <p:cNvPr id="3" name="AUDIO-2026-02-08-15-37-27.m4a">
            <a:hlinkClick r:id="" action="ppaction://media"/>
            <a:extLst>
              <a:ext uri="{FF2B5EF4-FFF2-40B4-BE49-F238E27FC236}">
                <a16:creationId xmlns:a16="http://schemas.microsoft.com/office/drawing/2014/main" id="{FDCB1C67-1ED5-33BA-BAF4-6B1F4EDFE4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9002" y="689429"/>
            <a:ext cx="812800" cy="812800"/>
          </a:xfrm>
          <a:prstGeom prst="rect">
            <a:avLst/>
          </a:prstGeom>
        </p:spPr>
      </p:pic>
      <p:pic>
        <p:nvPicPr>
          <p:cNvPr id="4" name="AUDIO-2026-02-08-15-37-51.m4a">
            <a:hlinkClick r:id="" action="ppaction://media"/>
            <a:extLst>
              <a:ext uri="{FF2B5EF4-FFF2-40B4-BE49-F238E27FC236}">
                <a16:creationId xmlns:a16="http://schemas.microsoft.com/office/drawing/2014/main" id="{E0E74D81-83AA-5B5D-5927-567863999C9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9002" y="34911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7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91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BE7CE-A89B-BDE3-D4F7-B4DA85D53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D352-FCDA-7ED2-3EC8-8A601C6E8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B987A9-C7A2-CCE9-0E59-973B34EFA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 l="52122" t="12224" r="10457" b="56347"/>
          <a:stretch>
            <a:fillRect/>
          </a:stretch>
        </p:blipFill>
        <p:spPr>
          <a:xfrm>
            <a:off x="754743" y="653143"/>
            <a:ext cx="10769600" cy="545737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FC1F64-F91B-6EF6-900E-4F1F4D7B1064}"/>
              </a:ext>
            </a:extLst>
          </p:cNvPr>
          <p:cNvSpPr txBox="1"/>
          <p:nvPr/>
        </p:nvSpPr>
        <p:spPr>
          <a:xfrm>
            <a:off x="4831491" y="2771311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يَدرُسُ اللُّغةَ العربيَّةَ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DFD379-0ED5-27B7-4B29-43EC431BA958}"/>
              </a:ext>
            </a:extLst>
          </p:cNvPr>
          <p:cNvSpPr txBox="1"/>
          <p:nvPr/>
        </p:nvSpPr>
        <p:spPr>
          <a:xfrm>
            <a:off x="4983891" y="3668308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المحَادثةَ والاستماع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C82568-DAEB-749D-A1D8-00BD117DE7C6}"/>
              </a:ext>
            </a:extLst>
          </p:cNvPr>
          <p:cNvSpPr txBox="1"/>
          <p:nvPr/>
        </p:nvSpPr>
        <p:spPr>
          <a:xfrm>
            <a:off x="5128690" y="5561689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حَدَّثَهُ صديقُه عنه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448941-A31E-ACFA-2092-78F7D0B61180}"/>
              </a:ext>
            </a:extLst>
          </p:cNvPr>
          <p:cNvSpPr txBox="1"/>
          <p:nvPr/>
        </p:nvSpPr>
        <p:spPr>
          <a:xfrm>
            <a:off x="6227805" y="4747266"/>
            <a:ext cx="9225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التمثيل</a:t>
            </a:r>
            <a:endParaRPr lang="en-AE" sz="2000" b="1" dirty="0">
              <a:solidFill>
                <a:srgbClr val="0070C0"/>
              </a:solidFill>
            </a:endParaRPr>
          </a:p>
        </p:txBody>
      </p:sp>
      <p:pic>
        <p:nvPicPr>
          <p:cNvPr id="8" name="AUDIO-2026-02-08-15-38-25.m4a">
            <a:hlinkClick r:id="" action="ppaction://media"/>
            <a:extLst>
              <a:ext uri="{FF2B5EF4-FFF2-40B4-BE49-F238E27FC236}">
                <a16:creationId xmlns:a16="http://schemas.microsoft.com/office/drawing/2014/main" id="{2B9BC2D3-BE50-27AD-4CB0-E91FAE0A49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30400" y="14731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97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66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41D7A-5B66-CA56-7FBB-6D9217315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665EB-7410-963F-5447-BC7AA8C91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19F5D8-DFE5-C185-2853-77CF55CC69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2355" t="44469" r="10224" b="26109"/>
          <a:stretch>
            <a:fillRect/>
          </a:stretch>
        </p:blipFill>
        <p:spPr>
          <a:xfrm>
            <a:off x="679865" y="685800"/>
            <a:ext cx="10276114" cy="54864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AA863A-2DB4-8937-FAC4-25A5509A8403}"/>
              </a:ext>
            </a:extLst>
          </p:cNvPr>
          <p:cNvSpPr txBox="1"/>
          <p:nvPr/>
        </p:nvSpPr>
        <p:spPr>
          <a:xfrm>
            <a:off x="4102443" y="2536056"/>
            <a:ext cx="2726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أخبره أنه في المستوى الأول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8D9108-1D79-060E-6D27-C90189BFEB65}"/>
              </a:ext>
            </a:extLst>
          </p:cNvPr>
          <p:cNvSpPr txBox="1"/>
          <p:nvPr/>
        </p:nvSpPr>
        <p:spPr>
          <a:xfrm>
            <a:off x="4674972" y="3586333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للطالب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C34B15-CA6A-BC30-C34B-4D4F97ABE07E}"/>
              </a:ext>
            </a:extLst>
          </p:cNvPr>
          <p:cNvSpPr txBox="1"/>
          <p:nvPr/>
        </p:nvSpPr>
        <p:spPr>
          <a:xfrm>
            <a:off x="4807069" y="1285724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عن طريق الشابكة</a:t>
            </a:r>
            <a:endParaRPr lang="en-AE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08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C3CC1-506E-710A-55B2-962BF09B0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8AAE7B-C2DD-9745-D947-3E0E50A16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0629" t="18301" r="53177" b="50148"/>
          <a:stretch>
            <a:fillRect/>
          </a:stretch>
        </p:blipFill>
        <p:spPr>
          <a:xfrm>
            <a:off x="725713" y="624114"/>
            <a:ext cx="10798629" cy="5519110"/>
          </a:xfrm>
        </p:spPr>
      </p:pic>
    </p:spTree>
    <p:extLst>
      <p:ext uri="{BB962C8B-B14F-4D97-AF65-F5344CB8AC3E}">
        <p14:creationId xmlns:p14="http://schemas.microsoft.com/office/powerpoint/2010/main" val="490696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08E26-EC0F-97FA-57B3-BC0187E2C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30567-DCB7-484E-A321-93833FAE8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5E5493-1C02-3FC2-65DA-F119B4B299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3413" t="49432" r="52534" b="10088"/>
          <a:stretch>
            <a:fillRect/>
          </a:stretch>
        </p:blipFill>
        <p:spPr>
          <a:xfrm>
            <a:off x="798286" y="638629"/>
            <a:ext cx="10726057" cy="5660571"/>
          </a:xfrm>
        </p:spPr>
      </p:pic>
    </p:spTree>
    <p:extLst>
      <p:ext uri="{BB962C8B-B14F-4D97-AF65-F5344CB8AC3E}">
        <p14:creationId xmlns:p14="http://schemas.microsoft.com/office/powerpoint/2010/main" val="1594686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9D83B-BB6E-9CC0-7C8B-C848C9827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0CE77-1A84-02C2-AB52-75200E788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C74FD8-7F4C-282E-76CC-A8BF7BB54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035" t="12534" r="15375" b="46985"/>
          <a:stretch>
            <a:fillRect/>
          </a:stretch>
        </p:blipFill>
        <p:spPr>
          <a:xfrm>
            <a:off x="667657" y="754743"/>
            <a:ext cx="10929257" cy="5471886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24B0D3-E15E-671A-134F-434820AF5DA5}"/>
              </a:ext>
            </a:extLst>
          </p:cNvPr>
          <p:cNvSpPr txBox="1"/>
          <p:nvPr/>
        </p:nvSpPr>
        <p:spPr>
          <a:xfrm>
            <a:off x="5121432" y="3021516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في المستوى الثاني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9C1FE8-CFF5-DAC9-4970-69A0DCAED771}"/>
              </a:ext>
            </a:extLst>
          </p:cNvPr>
          <p:cNvSpPr txBox="1"/>
          <p:nvPr/>
        </p:nvSpPr>
        <p:spPr>
          <a:xfrm>
            <a:off x="5121431" y="2307714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اثنا عشر طالبا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DA0880-C5A9-FBF2-F0C9-4EECBCECFF42}"/>
              </a:ext>
            </a:extLst>
          </p:cNvPr>
          <p:cNvSpPr txBox="1"/>
          <p:nvPr/>
        </p:nvSpPr>
        <p:spPr>
          <a:xfrm>
            <a:off x="4436077" y="1434010"/>
            <a:ext cx="2707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في اليوم الأول للدراسة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3EB8F7-BEF6-867C-A161-59AA8659647E}"/>
              </a:ext>
            </a:extLst>
          </p:cNvPr>
          <p:cNvSpPr txBox="1"/>
          <p:nvPr/>
        </p:nvSpPr>
        <p:spPr>
          <a:xfrm>
            <a:off x="1383958" y="3833121"/>
            <a:ext cx="5926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الثقافة الإسلامية والقراءة والكتابة والتراكيب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6681CE-191F-B22B-576E-85EDE75C66E3}"/>
              </a:ext>
            </a:extLst>
          </p:cNvPr>
          <p:cNvSpPr txBox="1"/>
          <p:nvPr/>
        </p:nvSpPr>
        <p:spPr>
          <a:xfrm>
            <a:off x="4040660" y="4618448"/>
            <a:ext cx="3269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الأنشطة الثقافية والرحلات الترفيهية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9DD8DE-3A86-2404-08D9-AC73D6D51293}"/>
              </a:ext>
            </a:extLst>
          </p:cNvPr>
          <p:cNvSpPr txBox="1"/>
          <p:nvPr/>
        </p:nvSpPr>
        <p:spPr>
          <a:xfrm>
            <a:off x="5288691" y="5475758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نعم تعلموها</a:t>
            </a:r>
            <a:endParaRPr lang="en-AE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82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3BBF9-929F-C15F-E4A4-D3EC831BF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05758-628D-CBE4-C33E-EE85DC92D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FB70BB-9982-D979-3A67-EEB6DA0123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784" t="60816" r="11414" b="13076"/>
          <a:stretch>
            <a:fillRect/>
          </a:stretch>
        </p:blipFill>
        <p:spPr>
          <a:xfrm>
            <a:off x="609600" y="725713"/>
            <a:ext cx="10871199" cy="5399315"/>
          </a:xfrm>
        </p:spPr>
      </p:pic>
    </p:spTree>
    <p:extLst>
      <p:ext uri="{BB962C8B-B14F-4D97-AF65-F5344CB8AC3E}">
        <p14:creationId xmlns:p14="http://schemas.microsoft.com/office/powerpoint/2010/main" val="13918174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53CEC-DC82-B8ED-D6F7-138DE6E3E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A07A5-61EB-695E-02B2-66B2852E6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DC0A52-4177-F65C-6676-1F247D984F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2921" t="6457" r="8749" b="62042"/>
          <a:stretch>
            <a:fillRect/>
          </a:stretch>
        </p:blipFill>
        <p:spPr>
          <a:xfrm>
            <a:off x="812800" y="696686"/>
            <a:ext cx="10537371" cy="5297714"/>
          </a:xfrm>
        </p:spPr>
      </p:pic>
    </p:spTree>
    <p:extLst>
      <p:ext uri="{BB962C8B-B14F-4D97-AF65-F5344CB8AC3E}">
        <p14:creationId xmlns:p14="http://schemas.microsoft.com/office/powerpoint/2010/main" val="4124831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392C8-BA20-BD52-0CB0-F3FF1A2F7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4B59B8-B7A7-FA8B-E283-92A1FCDC00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2382" t="36911" r="9018" b="30708"/>
          <a:stretch>
            <a:fillRect/>
          </a:stretch>
        </p:blipFill>
        <p:spPr>
          <a:xfrm>
            <a:off x="595086" y="638629"/>
            <a:ext cx="10994566" cy="5602514"/>
          </a:xfrm>
        </p:spPr>
      </p:pic>
    </p:spTree>
    <p:extLst>
      <p:ext uri="{BB962C8B-B14F-4D97-AF65-F5344CB8AC3E}">
        <p14:creationId xmlns:p14="http://schemas.microsoft.com/office/powerpoint/2010/main" val="653049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130</TotalTime>
  <Words>247</Words>
  <Application>Microsoft Macintosh PowerPoint</Application>
  <PresentationFormat>Widescreen</PresentationFormat>
  <Paragraphs>70</Paragraphs>
  <Slides>24</Slides>
  <Notes>6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Arial</vt:lpstr>
      <vt:lpstr>Cambria Math</vt:lpstr>
      <vt:lpstr>Garamond</vt:lpstr>
      <vt:lpstr>Organic</vt:lpstr>
      <vt:lpstr>مَعْهَدُ تَعْلِيمِ اللُّغَةِ العَرَبِيَّة</vt:lpstr>
      <vt:lpstr>PowerPoint Presentation</vt:lpstr>
      <vt:lpstr>نواتج التعلم</vt:lpstr>
      <vt:lpstr>اِسْتَمِعْ إلَى المُحادَثَة</vt:lpstr>
      <vt:lpstr>اِسْتَمِعْ إلَى المُحادَثَة</vt:lpstr>
      <vt:lpstr>PowerPoint Presentation</vt:lpstr>
      <vt:lpstr>PowerPoint Presentation</vt:lpstr>
      <vt:lpstr>PowerPoint Presentation</vt:lpstr>
      <vt:lpstr>صِلْ بَينَ الكَلِمَةِ أَوِ العِبَارَةِ وَالصُّورَةِ المُنَاسِبَةِ: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Ahmad Alkoud</dc:creator>
  <cp:lastModifiedBy>Ahmed Alkoud</cp:lastModifiedBy>
  <cp:revision>5</cp:revision>
  <dcterms:created xsi:type="dcterms:W3CDTF">2026-02-03T09:06:03Z</dcterms:created>
  <dcterms:modified xsi:type="dcterms:W3CDTF">2026-02-10T10:55:32Z</dcterms:modified>
</cp:coreProperties>
</file>